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7"/>
  </p:notesMasterIdLst>
  <p:sldIdLst>
    <p:sldId id="257" r:id="rId3"/>
    <p:sldId id="259" r:id="rId4"/>
    <p:sldId id="338" r:id="rId5"/>
    <p:sldId id="339" r:id="rId6"/>
    <p:sldId id="260" r:id="rId7"/>
    <p:sldId id="261" r:id="rId8"/>
    <p:sldId id="335" r:id="rId9"/>
    <p:sldId id="303" r:id="rId10"/>
    <p:sldId id="340" r:id="rId11"/>
    <p:sldId id="313" r:id="rId12"/>
    <p:sldId id="263" r:id="rId13"/>
    <p:sldId id="271" r:id="rId14"/>
    <p:sldId id="272" r:id="rId15"/>
    <p:sldId id="273" r:id="rId16"/>
    <p:sldId id="293" r:id="rId17"/>
    <p:sldId id="289" r:id="rId18"/>
    <p:sldId id="290" r:id="rId19"/>
    <p:sldId id="292" r:id="rId20"/>
    <p:sldId id="304" r:id="rId21"/>
    <p:sldId id="306" r:id="rId22"/>
    <p:sldId id="305" r:id="rId23"/>
    <p:sldId id="337" r:id="rId24"/>
    <p:sldId id="327" r:id="rId25"/>
    <p:sldId id="328" r:id="rId26"/>
    <p:sldId id="329" r:id="rId27"/>
    <p:sldId id="330" r:id="rId28"/>
    <p:sldId id="331" r:id="rId29"/>
    <p:sldId id="333" r:id="rId30"/>
    <p:sldId id="334" r:id="rId31"/>
    <p:sldId id="332" r:id="rId32"/>
    <p:sldId id="323" r:id="rId33"/>
    <p:sldId id="324" r:id="rId34"/>
    <p:sldId id="325" r:id="rId35"/>
    <p:sldId id="326" r:id="rId36"/>
    <p:sldId id="314" r:id="rId37"/>
    <p:sldId id="308" r:id="rId38"/>
    <p:sldId id="311" r:id="rId39"/>
    <p:sldId id="309" r:id="rId40"/>
    <p:sldId id="307" r:id="rId41"/>
    <p:sldId id="336" r:id="rId42"/>
    <p:sldId id="300" r:id="rId43"/>
    <p:sldId id="296" r:id="rId44"/>
    <p:sldId id="297" r:id="rId45"/>
    <p:sldId id="29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 Zimmer" initials="M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7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10-08T16:02:04.990" idx="2">
    <p:pos x="10" y="10"/>
    <p:text>Kissing bugs hide out in dark protected places like cracks in the walls of poorly constructed homes and thatch roofs. More than 14,000 kissing bugs can be found in a single chronically infested home.(2) At night they leave their hidey-holes, and like female mosquitoes, follow the plumes of carbon dioxide exhaled by their sleeping victims. Once they have found their victims, the kissing bugs unfold their hair-like probisci and have a leisurely five to ten minute meal.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5D2493-E3E1-6B41-9508-27D208B273DD}" type="datetimeFigureOut">
              <a:rPr lang="en-US" smtClean="0"/>
              <a:t>7/1/14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C86083-FDEE-E848-859C-0650E7832612}" type="slidenum">
              <a:rPr lang="en-US" smtClean="0"/>
              <a:t>‹#›</a:t>
            </a:fld>
            <a:endParaRPr lang="en-US"/>
          </a:p>
        </p:txBody>
      </p:sp>
    </p:spTree>
    <p:extLst>
      <p:ext uri="{BB962C8B-B14F-4D97-AF65-F5344CB8AC3E}">
        <p14:creationId xmlns:p14="http://schemas.microsoft.com/office/powerpoint/2010/main" val="1028026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861CF2-830D-4E47-9229-AF69E6D47DA3}" type="slidenum">
              <a:rPr lang="en-US" sz="1200"/>
              <a:pPr/>
              <a:t>1</a:t>
            </a:fld>
            <a:endParaRPr lang="en-US" sz="1200"/>
          </a:p>
        </p:txBody>
      </p:sp>
      <p:sp>
        <p:nvSpPr>
          <p:cNvPr id="31746" name="Rectangle 2"/>
          <p:cNvSpPr>
            <a:spLocks noGrp="1" noRot="1" noChangeAspect="1" noChangeArrowheads="1"/>
          </p:cNvSpPr>
          <p:nvPr>
            <p:ph type="sldImg"/>
          </p:nvPr>
        </p:nvSpPr>
        <p:spPr>
          <a:xfrm>
            <a:off x="1144588" y="685800"/>
            <a:ext cx="4572000" cy="3429000"/>
          </a:xfrm>
          <a:solidFill>
            <a:srgbClr val="FFFFFF"/>
          </a:solidFill>
          <a:ln/>
        </p:spPr>
      </p:sp>
      <p:sp>
        <p:nvSpPr>
          <p:cNvPr id="3174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Mothers better survival rates</a:t>
            </a:r>
            <a:endParaRPr lang="en-US" dirty="0"/>
          </a:p>
        </p:txBody>
      </p:sp>
      <p:sp>
        <p:nvSpPr>
          <p:cNvPr id="4" name="Slide Number Placeholder 3"/>
          <p:cNvSpPr>
            <a:spLocks noGrp="1"/>
          </p:cNvSpPr>
          <p:nvPr>
            <p:ph type="sldNum" sz="quarter" idx="10"/>
          </p:nvPr>
        </p:nvSpPr>
        <p:spPr/>
        <p:txBody>
          <a:bodyPr/>
          <a:lstStyle/>
          <a:p>
            <a:fld id="{87C86083-FDEE-E848-859C-0650E7832612}" type="slidenum">
              <a:rPr lang="en-US" smtClean="0"/>
              <a:t>14</a:t>
            </a:fld>
            <a:endParaRPr lang="en-US"/>
          </a:p>
        </p:txBody>
      </p:sp>
    </p:spTree>
    <p:extLst>
      <p:ext uri="{BB962C8B-B14F-4D97-AF65-F5344CB8AC3E}">
        <p14:creationId xmlns:p14="http://schemas.microsoft.com/office/powerpoint/2010/main" val="3271042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Dengue huge problem in Florida 100</a:t>
            </a:r>
            <a:r>
              <a:rPr lang="en-US" baseline="0" dirty="0" smtClean="0"/>
              <a:t> years ago. DDT but …..</a:t>
            </a:r>
            <a:endParaRPr lang="en-US" dirty="0"/>
          </a:p>
        </p:txBody>
      </p:sp>
      <p:sp>
        <p:nvSpPr>
          <p:cNvPr id="4" name="Slide Number Placeholder 3"/>
          <p:cNvSpPr>
            <a:spLocks noGrp="1"/>
          </p:cNvSpPr>
          <p:nvPr>
            <p:ph type="sldNum" sz="quarter" idx="10"/>
          </p:nvPr>
        </p:nvSpPr>
        <p:spPr/>
        <p:txBody>
          <a:bodyPr/>
          <a:lstStyle/>
          <a:p>
            <a:fld id="{87C86083-FDEE-E848-859C-0650E7832612}" type="slidenum">
              <a:rPr lang="en-US" smtClean="0"/>
              <a:t>18</a:t>
            </a:fld>
            <a:endParaRPr lang="en-US"/>
          </a:p>
        </p:txBody>
      </p:sp>
    </p:spTree>
    <p:extLst>
      <p:ext uri="{BB962C8B-B14F-4D97-AF65-F5344CB8AC3E}">
        <p14:creationId xmlns:p14="http://schemas.microsoft.com/office/powerpoint/2010/main" val="91517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Some of the red blood cells shown in this photograph are infected with GFP expressing </a:t>
            </a:r>
            <a:r>
              <a:rPr lang="en-US" i="1">
                <a:latin typeface="Calibri" charset="0"/>
                <a:ea typeface="ＭＳ Ｐゴシック" charset="0"/>
                <a:cs typeface="ＭＳ Ｐゴシック" charset="0"/>
              </a:rPr>
              <a:t>P. falciparum</a:t>
            </a:r>
            <a:r>
              <a:rPr lang="en-US">
                <a:latin typeface="Calibri" charset="0"/>
                <a:ea typeface="ＭＳ Ｐゴシック" charset="0"/>
                <a:cs typeface="ＭＳ Ｐゴシック" charset="0"/>
              </a:rPr>
              <a:t>. The cells infected by the malaria parasite collapse -- lose their doughnut shape and became rigid sickle shaped cells , protecting the human host against malaria </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36AE70-5CDE-6848-8752-453CBCAA6912}" type="slidenum">
              <a:rPr lang="en-US" sz="1200"/>
              <a:pPr eaLnBrk="1" hangingPunct="1"/>
              <a:t>21</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After hookworm, it is the most common disease afflicting the estimated 99 million people who live on less than $2 a day in the Latin American and Caribbean region. In 2008 globally no more than $15.6 million was spent on Chagas research and less than five million dollars of that money was used for finding new diagnostics, drugs and vaccines </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0E6B2B-1899-1647-B715-C802E5BBB468}" type="slidenum">
              <a:rPr lang="en-US" sz="1200">
                <a:solidFill>
                  <a:srgbClr val="000000"/>
                </a:solidFill>
              </a:rPr>
              <a:pPr eaLnBrk="1" hangingPunct="1"/>
              <a:t>23</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Kissing bugs hide out in dark protected places like cracks in the walls of poorly constructed homes and thatch roofs. More than 14,000 kissing bugs can be found in a single chronically infested home.(</a:t>
            </a:r>
            <a:r>
              <a:rPr lang="en-US" i="1">
                <a:latin typeface="Calibri" charset="0"/>
                <a:ea typeface="ＭＳ Ｐゴシック" charset="0"/>
                <a:cs typeface="ＭＳ Ｐゴシック" charset="0"/>
              </a:rPr>
              <a:t>2</a:t>
            </a:r>
            <a:r>
              <a:rPr lang="en-US">
                <a:latin typeface="Calibri" charset="0"/>
                <a:ea typeface="ＭＳ Ｐゴシック" charset="0"/>
                <a:cs typeface="ＭＳ Ｐゴシック" charset="0"/>
              </a:rPr>
              <a:t>) At night they leave their hidey-holes, and like female mosquitoes, follow the plumes of carbon dioxide exhaled by their sleeping victims. Once they have found their victims, the kissing bugs unfold their hair-like probisci and have a leisurely five to ten minute meal. </a:t>
            </a:r>
          </a:p>
          <a:p>
            <a:endParaRPr lang="en-US">
              <a:latin typeface="Calibri" charset="0"/>
              <a:ea typeface="ＭＳ Ｐゴシック" charset="0"/>
              <a:cs typeface="ＭＳ Ｐゴシック" charset="0"/>
            </a:endParaRP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105685-A5A3-6541-8856-D2686D4C6DCA}" type="slidenum">
              <a:rPr lang="en-US" sz="1200">
                <a:solidFill>
                  <a:srgbClr val="000000"/>
                </a:solidFill>
              </a:rPr>
              <a:pPr eaLnBrk="1" hangingPunct="1"/>
              <a:t>24</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a:t>
            </a:r>
            <a:r>
              <a:rPr lang="en-US" dirty="0" err="1" smtClean="0"/>
              <a:t>cruzi</a:t>
            </a:r>
            <a:endParaRPr lang="en-US" dirty="0"/>
          </a:p>
        </p:txBody>
      </p:sp>
      <p:sp>
        <p:nvSpPr>
          <p:cNvPr id="4" name="Slide Number Placeholder 3"/>
          <p:cNvSpPr>
            <a:spLocks noGrp="1"/>
          </p:cNvSpPr>
          <p:nvPr>
            <p:ph type="sldNum" sz="quarter" idx="10"/>
          </p:nvPr>
        </p:nvSpPr>
        <p:spPr/>
        <p:txBody>
          <a:bodyPr/>
          <a:lstStyle/>
          <a:p>
            <a:fld id="{87C86083-FDEE-E848-859C-0650E7832612}" type="slidenum">
              <a:rPr lang="en-US" smtClean="0"/>
              <a:t>25</a:t>
            </a:fld>
            <a:endParaRPr lang="en-US"/>
          </a:p>
        </p:txBody>
      </p:sp>
    </p:spTree>
    <p:extLst>
      <p:ext uri="{BB962C8B-B14F-4D97-AF65-F5344CB8AC3E}">
        <p14:creationId xmlns:p14="http://schemas.microsoft.com/office/powerpoint/2010/main" val="3106756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20</a:t>
            </a: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0869D6-6295-3044-A7A4-D0CE41B87982}" type="slidenum">
              <a:rPr lang="en-US" sz="1200">
                <a:solidFill>
                  <a:srgbClr val="000000"/>
                </a:solidFill>
              </a:rPr>
              <a:pPr eaLnBrk="1" hangingPunct="1"/>
              <a:t>26</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Cruziguard</a:t>
            </a:r>
            <a:endParaRPr lang="en-US" dirty="0"/>
          </a:p>
        </p:txBody>
      </p:sp>
      <p:sp>
        <p:nvSpPr>
          <p:cNvPr id="4" name="Slide Number Placeholder 3"/>
          <p:cNvSpPr>
            <a:spLocks noGrp="1"/>
          </p:cNvSpPr>
          <p:nvPr>
            <p:ph type="sldNum" sz="quarter" idx="10"/>
          </p:nvPr>
        </p:nvSpPr>
        <p:spPr/>
        <p:txBody>
          <a:bodyPr/>
          <a:lstStyle/>
          <a:p>
            <a:fld id="{87C86083-FDEE-E848-859C-0650E7832612}" type="slidenum">
              <a:rPr lang="en-US" smtClean="0"/>
              <a:t>30</a:t>
            </a:fld>
            <a:endParaRPr lang="en-US"/>
          </a:p>
        </p:txBody>
      </p:sp>
    </p:spTree>
    <p:extLst>
      <p:ext uri="{BB962C8B-B14F-4D97-AF65-F5344CB8AC3E}">
        <p14:creationId xmlns:p14="http://schemas.microsoft.com/office/powerpoint/2010/main" val="279281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4EE0DC-73D2-FA4B-A6BA-652BA629054E}" type="slidenum">
              <a:rPr lang="en-US" sz="1200"/>
              <a:pPr/>
              <a:t>36</a:t>
            </a:fld>
            <a:endParaRPr lang="en-US" sz="1200"/>
          </a:p>
        </p:txBody>
      </p:sp>
      <p:sp>
        <p:nvSpPr>
          <p:cNvPr id="120834" name="Rectangle 2"/>
          <p:cNvSpPr>
            <a:spLocks noGrp="1" noRot="1" noChangeAspect="1" noChangeArrowheads="1"/>
          </p:cNvSpPr>
          <p:nvPr>
            <p:ph type="sldImg"/>
          </p:nvPr>
        </p:nvSpPr>
        <p:spPr>
          <a:xfrm>
            <a:off x="1144588" y="685800"/>
            <a:ext cx="4572000" cy="3429000"/>
          </a:xfrm>
          <a:solidFill>
            <a:srgbClr val="FFFFFF"/>
          </a:solidFill>
          <a:ln/>
        </p:spPr>
      </p:sp>
      <p:sp>
        <p:nvSpPr>
          <p:cNvPr id="120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A17885-8091-5C4D-8E8C-18944A2746ED}" type="slidenum">
              <a:rPr lang="en-US" sz="1200"/>
              <a:pPr/>
              <a:t>38</a:t>
            </a:fld>
            <a:endParaRPr lang="en-US" sz="1200"/>
          </a:p>
        </p:txBody>
      </p:sp>
      <p:sp>
        <p:nvSpPr>
          <p:cNvPr id="122882" name="Rectangle 2"/>
          <p:cNvSpPr>
            <a:spLocks noGrp="1" noRot="1" noChangeAspect="1" noChangeArrowheads="1"/>
          </p:cNvSpPr>
          <p:nvPr>
            <p:ph type="sldImg"/>
          </p:nvPr>
        </p:nvSpPr>
        <p:spPr>
          <a:xfrm>
            <a:off x="1144588" y="685800"/>
            <a:ext cx="4572000" cy="3429000"/>
          </a:xfrm>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13A199-D440-324B-BF9A-482CE2EDD3B9}" type="slidenum">
              <a:rPr lang="en-US" sz="1200"/>
              <a:pPr/>
              <a:t>2</a:t>
            </a:fld>
            <a:endParaRPr lang="en-US" sz="1200"/>
          </a:p>
        </p:txBody>
      </p:sp>
      <p:sp>
        <p:nvSpPr>
          <p:cNvPr id="33794" name="Rectangle 2"/>
          <p:cNvSpPr>
            <a:spLocks noGrp="1" noRot="1" noChangeAspect="1" noChangeArrowheads="1"/>
          </p:cNvSpPr>
          <p:nvPr>
            <p:ph type="sldImg"/>
          </p:nvPr>
        </p:nvSpPr>
        <p:spPr>
          <a:xfrm>
            <a:off x="1144588" y="685800"/>
            <a:ext cx="4572000" cy="3429000"/>
          </a:xfrm>
          <a:solidFill>
            <a:srgbClr val="FFFFFF"/>
          </a:solidFill>
          <a:ln/>
        </p:spPr>
      </p:sp>
      <p:sp>
        <p:nvSpPr>
          <p:cNvPr id="337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CF8B6C-B168-C941-AB2A-1AA04813EF06}" type="slidenum">
              <a:rPr lang="en-US" sz="1200"/>
              <a:pPr/>
              <a:t>39</a:t>
            </a:fld>
            <a:endParaRPr lang="en-US" sz="1200"/>
          </a:p>
        </p:txBody>
      </p:sp>
      <p:sp>
        <p:nvSpPr>
          <p:cNvPr id="136194" name="Rectangle 1026"/>
          <p:cNvSpPr>
            <a:spLocks noGrp="1" noRot="1" noChangeAspect="1" noChangeArrowheads="1" noTextEdit="1"/>
          </p:cNvSpPr>
          <p:nvPr>
            <p:ph type="sldImg"/>
          </p:nvPr>
        </p:nvSpPr>
        <p:spPr>
          <a:ln/>
        </p:spPr>
      </p:sp>
      <p:sp>
        <p:nvSpPr>
          <p:cNvPr id="1361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4FF418-B50B-D747-A116-4D2B00EB7870}" type="slidenum">
              <a:rPr lang="en-US" sz="1200"/>
              <a:pPr/>
              <a:t>41</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2EE2B1-7882-9545-9C3B-1174F16DF098}" type="slidenum">
              <a:rPr lang="en-US" sz="1200"/>
              <a:pPr eaLnBrk="1" hangingPunct="1"/>
              <a:t>3</a:t>
            </a:fld>
            <a:endParaRPr lang="en-US" sz="1200"/>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E7C508-90D7-5244-8131-037F6AB244EB}" type="slidenum">
              <a:rPr lang="en-US" sz="1200"/>
              <a:pPr eaLnBrk="1" hangingPunct="1"/>
              <a:t>4</a:t>
            </a:fld>
            <a:endParaRPr lang="en-US" sz="1200"/>
          </a:p>
        </p:txBody>
      </p:sp>
      <p:sp>
        <p:nvSpPr>
          <p:cNvPr id="64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9DF842-4963-CB42-A409-EA4282899A46}" type="slidenum">
              <a:rPr lang="en-US" sz="1200"/>
              <a:pPr/>
              <a:t>5</a:t>
            </a:fld>
            <a:endParaRPr lang="en-US" sz="1200"/>
          </a:p>
        </p:txBody>
      </p:sp>
      <p:sp>
        <p:nvSpPr>
          <p:cNvPr id="35842" name="Rectangle 2"/>
          <p:cNvSpPr>
            <a:spLocks noGrp="1" noRot="1" noChangeAspect="1" noChangeArrowheads="1"/>
          </p:cNvSpPr>
          <p:nvPr>
            <p:ph type="sldImg"/>
          </p:nvPr>
        </p:nvSpPr>
        <p:spPr>
          <a:xfrm>
            <a:off x="1144588" y="685800"/>
            <a:ext cx="4572000" cy="3429000"/>
          </a:xfrm>
          <a:solidFill>
            <a:srgbClr val="FFFFFF"/>
          </a:solidFill>
          <a:ln/>
        </p:spPr>
      </p:sp>
      <p:sp>
        <p:nvSpPr>
          <p:cNvPr id="358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2B3699-82F7-3E47-AF97-BC32732274C1}" type="slidenum">
              <a:rPr lang="en-US" sz="1200"/>
              <a:pPr eaLnBrk="1" hangingPunct="1"/>
              <a:t>6</a:t>
            </a:fld>
            <a:endParaRPr lang="en-US" sz="1200"/>
          </a:p>
        </p:txBody>
      </p:sp>
      <p:sp>
        <p:nvSpPr>
          <p:cNvPr id="38914" name="Rectangle 2"/>
          <p:cNvSpPr>
            <a:spLocks noGrp="1" noRot="1" noChangeAspect="1" noChangeArrowheads="1"/>
          </p:cNvSpPr>
          <p:nvPr>
            <p:ph type="sldImg"/>
          </p:nvPr>
        </p:nvSpPr>
        <p:spPr>
          <a:xfrm>
            <a:off x="1144588" y="685800"/>
            <a:ext cx="4572000" cy="3429000"/>
          </a:xfrm>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Of 7,500 study away prorams</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0FDB40-264A-BD4A-8B89-86D27522D834}" type="slidenum">
              <a:rPr lang="en-US" sz="120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191BEA-FF03-E84B-8E0C-741C2E2C1602}" type="slidenum">
              <a:rPr lang="en-US" sz="1200"/>
              <a:pPr/>
              <a:t>11</a:t>
            </a:fld>
            <a:endParaRPr lang="en-US" sz="1200"/>
          </a:p>
        </p:txBody>
      </p:sp>
      <p:sp>
        <p:nvSpPr>
          <p:cNvPr id="80898" name="Rectangle 2"/>
          <p:cNvSpPr>
            <a:spLocks noGrp="1" noRot="1" noChangeAspect="1" noChangeArrowheads="1"/>
          </p:cNvSpPr>
          <p:nvPr>
            <p:ph type="sldImg"/>
          </p:nvPr>
        </p:nvSpPr>
        <p:spPr>
          <a:xfrm>
            <a:off x="1144588" y="685800"/>
            <a:ext cx="4572000" cy="3429000"/>
          </a:xfrm>
          <a:solidFill>
            <a:srgbClr val="FFFFFF"/>
          </a:solidFill>
          <a:ln/>
        </p:spPr>
      </p:sp>
      <p:sp>
        <p:nvSpPr>
          <p:cNvPr id="808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Roundworm   - 959 cells, 65% similar, bottom = mouth; regular = 45-50s …..up to 10 minutes ; 0.05%</a:t>
            </a:r>
            <a:r>
              <a:rPr lang="en-US" baseline="0" dirty="0" smtClean="0">
                <a:latin typeface="Arial" charset="0"/>
                <a:ea typeface="ＭＳ Ｐゴシック" charset="0"/>
                <a:cs typeface="ＭＳ Ｐゴシック" charset="0"/>
              </a:rPr>
              <a:t> male ; hypertension || humans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ATP,</a:t>
            </a:r>
            <a:r>
              <a:rPr lang="en-US" baseline="0" dirty="0" smtClean="0"/>
              <a:t> O2, ---blockage --- cell death….stem cells</a:t>
            </a:r>
          </a:p>
          <a:p>
            <a:endParaRPr lang="en-US" baseline="0" dirty="0" smtClean="0"/>
          </a:p>
          <a:p>
            <a:r>
              <a:rPr lang="en-US" baseline="0" dirty="0" err="1" smtClean="0"/>
              <a:t>Kaede</a:t>
            </a:r>
            <a:endParaRPr lang="en-US" dirty="0"/>
          </a:p>
        </p:txBody>
      </p:sp>
      <p:sp>
        <p:nvSpPr>
          <p:cNvPr id="4" name="Slide Number Placeholder 3"/>
          <p:cNvSpPr>
            <a:spLocks noGrp="1"/>
          </p:cNvSpPr>
          <p:nvPr>
            <p:ph type="sldNum" sz="quarter" idx="10"/>
          </p:nvPr>
        </p:nvSpPr>
        <p:spPr/>
        <p:txBody>
          <a:bodyPr/>
          <a:lstStyle/>
          <a:p>
            <a:fld id="{87C86083-FDEE-E848-859C-0650E7832612}" type="slidenum">
              <a:rPr lang="en-US" smtClean="0"/>
              <a:t>12</a:t>
            </a:fld>
            <a:endParaRPr lang="en-US"/>
          </a:p>
        </p:txBody>
      </p:sp>
    </p:spTree>
    <p:extLst>
      <p:ext uri="{BB962C8B-B14F-4D97-AF65-F5344CB8AC3E}">
        <p14:creationId xmlns:p14="http://schemas.microsoft.com/office/powerpoint/2010/main" val="1543830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0BC05E-C5AD-004E-B810-B1F698E3ABD4}" type="datetimeFigureOut">
              <a:rPr lang="en-US" smtClean="0"/>
              <a:t>7/1/14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239618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BC05E-C5AD-004E-B810-B1F698E3ABD4}" type="datetimeFigureOut">
              <a:rPr lang="en-US" smtClean="0"/>
              <a:t>7/1/14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113648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BC05E-C5AD-004E-B810-B1F698E3ABD4}" type="datetimeFigureOut">
              <a:rPr lang="en-US" smtClean="0"/>
              <a:t>7/1/14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3611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B2BF9DC-A753-AB4F-B44F-030CBC39B3FC}" type="slidenum">
              <a:rPr lang="en-US"/>
              <a:pPr>
                <a:defRPr/>
              </a:pPr>
              <a:t>‹#›</a:t>
            </a:fld>
            <a:endParaRPr lang="en-US"/>
          </a:p>
        </p:txBody>
      </p:sp>
    </p:spTree>
    <p:extLst>
      <p:ext uri="{BB962C8B-B14F-4D97-AF65-F5344CB8AC3E}">
        <p14:creationId xmlns:p14="http://schemas.microsoft.com/office/powerpoint/2010/main" val="1433069141"/>
      </p:ext>
    </p:extLst>
  </p:cSld>
  <p:clrMapOvr>
    <a:masterClrMapping/>
  </p:clrMapOvr>
  <p:transition xmlns:p14="http://schemas.microsoft.com/office/powerpoint/2010/mai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4AF2B6-2320-A946-B056-B349A427BBED}" type="datetime1">
              <a:rPr lang="en-US"/>
              <a:pPr>
                <a:defRPr/>
              </a:pPr>
              <a:t>7/1/14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14A7C48-A483-B74A-B4ED-974E61D3C2EE}" type="slidenum">
              <a:rPr lang="en-US"/>
              <a:pPr>
                <a:defRPr/>
              </a:pPr>
              <a:t>‹#›</a:t>
            </a:fld>
            <a:endParaRPr lang="en-US"/>
          </a:p>
        </p:txBody>
      </p:sp>
    </p:spTree>
    <p:extLst>
      <p:ext uri="{BB962C8B-B14F-4D97-AF65-F5344CB8AC3E}">
        <p14:creationId xmlns:p14="http://schemas.microsoft.com/office/powerpoint/2010/main" val="269129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D3A199-C188-ED48-B92C-ACACFF998AA5}" type="datetime1">
              <a:rPr lang="en-US"/>
              <a:pPr>
                <a:defRPr/>
              </a:pPr>
              <a:t>7/1/14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5A76991-DCEE-B746-BFDD-06AD0EC40A44}" type="slidenum">
              <a:rPr lang="en-US"/>
              <a:pPr>
                <a:defRPr/>
              </a:pPr>
              <a:t>‹#›</a:t>
            </a:fld>
            <a:endParaRPr lang="en-US"/>
          </a:p>
        </p:txBody>
      </p:sp>
    </p:spTree>
    <p:extLst>
      <p:ext uri="{BB962C8B-B14F-4D97-AF65-F5344CB8AC3E}">
        <p14:creationId xmlns:p14="http://schemas.microsoft.com/office/powerpoint/2010/main" val="336297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3A669CD-1D28-7A4E-A13D-54D4B3911FF6}" type="datetime1">
              <a:rPr lang="en-US"/>
              <a:pPr>
                <a:defRPr/>
              </a:pPr>
              <a:t>7/1/14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139D702-C419-0441-97C6-C0D8CEC81C3A}" type="slidenum">
              <a:rPr lang="en-US"/>
              <a:pPr>
                <a:defRPr/>
              </a:pPr>
              <a:t>‹#›</a:t>
            </a:fld>
            <a:endParaRPr lang="en-US"/>
          </a:p>
        </p:txBody>
      </p:sp>
    </p:spTree>
    <p:extLst>
      <p:ext uri="{BB962C8B-B14F-4D97-AF65-F5344CB8AC3E}">
        <p14:creationId xmlns:p14="http://schemas.microsoft.com/office/powerpoint/2010/main" val="1248436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01C17C-E1F8-704B-8395-58449C4C25B2}" type="datetime1">
              <a:rPr lang="en-US"/>
              <a:pPr>
                <a:defRPr/>
              </a:pPr>
              <a:t>7/1/14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0FF59-5FDB-A248-AB7C-B6BF06AFA3AC}" type="slidenum">
              <a:rPr lang="en-US"/>
              <a:pPr>
                <a:defRPr/>
              </a:pPr>
              <a:t>‹#›</a:t>
            </a:fld>
            <a:endParaRPr lang="en-US"/>
          </a:p>
        </p:txBody>
      </p:sp>
    </p:spTree>
    <p:extLst>
      <p:ext uri="{BB962C8B-B14F-4D97-AF65-F5344CB8AC3E}">
        <p14:creationId xmlns:p14="http://schemas.microsoft.com/office/powerpoint/2010/main" val="3635102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45316FE-3C7C-BC49-A0A2-4405DDEC62A7}" type="datetime1">
              <a:rPr lang="en-US"/>
              <a:pPr>
                <a:defRPr/>
              </a:pPr>
              <a:t>7/1/14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9C52C16-7347-C04D-925A-145AF32850D8}" type="slidenum">
              <a:rPr lang="en-US"/>
              <a:pPr>
                <a:defRPr/>
              </a:pPr>
              <a:t>‹#›</a:t>
            </a:fld>
            <a:endParaRPr lang="en-US"/>
          </a:p>
        </p:txBody>
      </p:sp>
    </p:spTree>
    <p:extLst>
      <p:ext uri="{BB962C8B-B14F-4D97-AF65-F5344CB8AC3E}">
        <p14:creationId xmlns:p14="http://schemas.microsoft.com/office/powerpoint/2010/main" val="3418791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06CDBE-53CC-7B42-94B7-85619FBEA942}" type="datetime1">
              <a:rPr lang="en-US"/>
              <a:pPr>
                <a:defRPr/>
              </a:pPr>
              <a:t>7/1/14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1AEFDECD-21C4-624B-AC9B-A1429A482B84}" type="slidenum">
              <a:rPr lang="en-US"/>
              <a:pPr>
                <a:defRPr/>
              </a:pPr>
              <a:t>‹#›</a:t>
            </a:fld>
            <a:endParaRPr lang="en-US"/>
          </a:p>
        </p:txBody>
      </p:sp>
    </p:spTree>
    <p:extLst>
      <p:ext uri="{BB962C8B-B14F-4D97-AF65-F5344CB8AC3E}">
        <p14:creationId xmlns:p14="http://schemas.microsoft.com/office/powerpoint/2010/main" val="419883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22E154-21CE-B844-BB22-2F779090BAC2}" type="datetime1">
              <a:rPr lang="en-US"/>
              <a:pPr>
                <a:defRPr/>
              </a:pPr>
              <a:t>7/1/14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04726F74-67E4-BB44-9FB8-2D3378E5527D}" type="slidenum">
              <a:rPr lang="en-US"/>
              <a:pPr>
                <a:defRPr/>
              </a:pPr>
              <a:t>‹#›</a:t>
            </a:fld>
            <a:endParaRPr lang="en-US"/>
          </a:p>
        </p:txBody>
      </p:sp>
    </p:spTree>
    <p:extLst>
      <p:ext uri="{BB962C8B-B14F-4D97-AF65-F5344CB8AC3E}">
        <p14:creationId xmlns:p14="http://schemas.microsoft.com/office/powerpoint/2010/main" val="58013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BC05E-C5AD-004E-B810-B1F698E3ABD4}" type="datetimeFigureOut">
              <a:rPr lang="en-US" smtClean="0"/>
              <a:t>7/1/14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1216974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E72458-68CB-BD41-AC0D-2A62114EA134}" type="datetime1">
              <a:rPr lang="en-US"/>
              <a:pPr>
                <a:defRPr/>
              </a:pPr>
              <a:t>7/1/14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797C44B-3C1A-3644-96CA-20BD5BE560B5}" type="slidenum">
              <a:rPr lang="en-US"/>
              <a:pPr>
                <a:defRPr/>
              </a:pPr>
              <a:t>‹#›</a:t>
            </a:fld>
            <a:endParaRPr lang="en-US"/>
          </a:p>
        </p:txBody>
      </p:sp>
    </p:spTree>
    <p:extLst>
      <p:ext uri="{BB962C8B-B14F-4D97-AF65-F5344CB8AC3E}">
        <p14:creationId xmlns:p14="http://schemas.microsoft.com/office/powerpoint/2010/main" val="2346167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BF382-ECA4-E646-99C3-BC01F41C38E1}" type="datetime1">
              <a:rPr lang="en-US"/>
              <a:pPr>
                <a:defRPr/>
              </a:pPr>
              <a:t>7/1/14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4DAEEDA-3938-4644-9533-FADDCBC3CB6A}" type="slidenum">
              <a:rPr lang="en-US"/>
              <a:pPr>
                <a:defRPr/>
              </a:pPr>
              <a:t>‹#›</a:t>
            </a:fld>
            <a:endParaRPr lang="en-US"/>
          </a:p>
        </p:txBody>
      </p:sp>
    </p:spTree>
    <p:extLst>
      <p:ext uri="{BB962C8B-B14F-4D97-AF65-F5344CB8AC3E}">
        <p14:creationId xmlns:p14="http://schemas.microsoft.com/office/powerpoint/2010/main" val="3874894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EA4D89-6CCA-674B-9F89-5EF7B3787C43}" type="datetime1">
              <a:rPr lang="en-US"/>
              <a:pPr>
                <a:defRPr/>
              </a:pPr>
              <a:t>7/1/14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5022C03-C61F-4A40-944F-B1E88B4402C5}" type="slidenum">
              <a:rPr lang="en-US"/>
              <a:pPr>
                <a:defRPr/>
              </a:pPr>
              <a:t>‹#›</a:t>
            </a:fld>
            <a:endParaRPr lang="en-US"/>
          </a:p>
        </p:txBody>
      </p:sp>
    </p:spTree>
    <p:extLst>
      <p:ext uri="{BB962C8B-B14F-4D97-AF65-F5344CB8AC3E}">
        <p14:creationId xmlns:p14="http://schemas.microsoft.com/office/powerpoint/2010/main" val="216357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8999A9-60B9-C34B-826D-E887F7E638C6}" type="datetime1">
              <a:rPr lang="en-US"/>
              <a:pPr>
                <a:defRPr/>
              </a:pPr>
              <a:t>7/1/14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8612B29-6DC7-B04E-B52C-9BA216D203FC}" type="slidenum">
              <a:rPr lang="en-US"/>
              <a:pPr>
                <a:defRPr/>
              </a:pPr>
              <a:t>‹#›</a:t>
            </a:fld>
            <a:endParaRPr lang="en-US"/>
          </a:p>
        </p:txBody>
      </p:sp>
    </p:spTree>
    <p:extLst>
      <p:ext uri="{BB962C8B-B14F-4D97-AF65-F5344CB8AC3E}">
        <p14:creationId xmlns:p14="http://schemas.microsoft.com/office/powerpoint/2010/main" val="38090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0BC05E-C5AD-004E-B810-B1F698E3ABD4}" type="datetimeFigureOut">
              <a:rPr lang="en-US" smtClean="0"/>
              <a:t>7/1/14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3386315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0BC05E-C5AD-004E-B810-B1F698E3ABD4}" type="datetimeFigureOut">
              <a:rPr lang="en-US" smtClean="0"/>
              <a:t>7/1/14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79436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0BC05E-C5AD-004E-B810-B1F698E3ABD4}" type="datetimeFigureOut">
              <a:rPr lang="en-US" smtClean="0"/>
              <a:t>7/1/14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370455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0BC05E-C5AD-004E-B810-B1F698E3ABD4}" type="datetimeFigureOut">
              <a:rPr lang="en-US" smtClean="0"/>
              <a:t>7/1/14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174384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BC05E-C5AD-004E-B810-B1F698E3ABD4}" type="datetimeFigureOut">
              <a:rPr lang="en-US" smtClean="0"/>
              <a:t>7/1/14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211969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BC05E-C5AD-004E-B810-B1F698E3ABD4}" type="datetimeFigureOut">
              <a:rPr lang="en-US" smtClean="0"/>
              <a:t>7/1/14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2954642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BC05E-C5AD-004E-B810-B1F698E3ABD4}" type="datetimeFigureOut">
              <a:rPr lang="en-US" smtClean="0"/>
              <a:t>7/1/14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B47D3-CE53-1E42-81C2-654520C8E3F7}" type="slidenum">
              <a:rPr lang="en-US" smtClean="0"/>
              <a:t>‹#›</a:t>
            </a:fld>
            <a:endParaRPr lang="en-US"/>
          </a:p>
        </p:txBody>
      </p:sp>
    </p:spTree>
    <p:extLst>
      <p:ext uri="{BB962C8B-B14F-4D97-AF65-F5344CB8AC3E}">
        <p14:creationId xmlns:p14="http://schemas.microsoft.com/office/powerpoint/2010/main" val="40018403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BC05E-C5AD-004E-B810-B1F698E3ABD4}" type="datetimeFigureOut">
              <a:rPr lang="en-US" smtClean="0"/>
              <a:t>7/1/14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B47D3-CE53-1E42-81C2-654520C8E3F7}" type="slidenum">
              <a:rPr lang="en-US" smtClean="0"/>
              <a:t>‹#›</a:t>
            </a:fld>
            <a:endParaRPr lang="en-US"/>
          </a:p>
        </p:txBody>
      </p:sp>
    </p:spTree>
    <p:extLst>
      <p:ext uri="{BB962C8B-B14F-4D97-AF65-F5344CB8AC3E}">
        <p14:creationId xmlns:p14="http://schemas.microsoft.com/office/powerpoint/2010/main" val="3105608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C337B1F5-94D3-9A4B-B6C3-5270B8B8B0ED}" type="datetime1">
              <a:rPr lang="en-US">
                <a:ea typeface="ＭＳ Ｐゴシック" charset="0"/>
                <a:cs typeface="ＭＳ Ｐゴシック" charset="0"/>
              </a:rPr>
              <a:pPr fontAlgn="base">
                <a:spcBef>
                  <a:spcPct val="0"/>
                </a:spcBef>
                <a:spcAft>
                  <a:spcPct val="0"/>
                </a:spcAft>
                <a:defRPr/>
              </a:pPr>
              <a:t>7/1/14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B5FDB346-099C-1B43-82DC-2A1C8B15905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67913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0" charset="-128"/>
          <a:cs typeface="ＭＳ Ｐゴシック" pitchFamily="30" charset="-128"/>
        </a:defRPr>
      </a:lvl1pPr>
      <a:lvl2pPr algn="ctr" defTabSz="457200" rtl="0" eaLnBrk="0" fontAlgn="base" hangingPunct="0">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2pPr>
      <a:lvl3pPr algn="ctr" defTabSz="457200" rtl="0" eaLnBrk="0" fontAlgn="base" hangingPunct="0">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3pPr>
      <a:lvl4pPr algn="ctr" defTabSz="457200" rtl="0" eaLnBrk="0" fontAlgn="base" hangingPunct="0">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4pPr>
      <a:lvl5pPr algn="ctr" defTabSz="457200" rtl="0" eaLnBrk="0" fontAlgn="base" hangingPunct="0">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5pPr>
      <a:lvl6pPr marL="457200" algn="ctr" defTabSz="457200" rtl="0" fontAlgn="base">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6pPr>
      <a:lvl7pPr marL="914400" algn="ctr" defTabSz="457200" rtl="0" fontAlgn="base">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7pPr>
      <a:lvl8pPr marL="1371600" algn="ctr" defTabSz="457200" rtl="0" fontAlgn="base">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8pPr>
      <a:lvl9pPr marL="1828800" algn="ctr" defTabSz="457200" rtl="0" fontAlgn="base">
        <a:spcBef>
          <a:spcPct val="0"/>
        </a:spcBef>
        <a:spcAft>
          <a:spcPct val="0"/>
        </a:spcAft>
        <a:defRPr sz="4400">
          <a:solidFill>
            <a:schemeClr val="tx1"/>
          </a:solidFill>
          <a:latin typeface="Calibri" pitchFamily="30" charset="0"/>
          <a:ea typeface="ＭＳ Ｐゴシック" pitchFamily="30" charset="-128"/>
          <a:cs typeface="ＭＳ Ｐゴシック" pitchFamily="3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0" charset="-128"/>
          <a:cs typeface="ＭＳ Ｐゴシック" pitchFamily="3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file:///\\localhost\Users\mzim\Documents\!OLE_LINK1" TargetMode="External"/><Relationship Id="rId5" Type="http://schemas.openxmlformats.org/officeDocument/2006/relationships/image" Target="../media/image2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file:///\\localhost\Users\mzim\Documents\!OLE_LINK4" TargetMode="External"/><Relationship Id="rId5" Type="http://schemas.openxmlformats.org/officeDocument/2006/relationships/image" Target="../media/image24.png"/><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comments" Target="../comments/comment1.xml"/><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file:///\\localhost\Users\mzim\Documents\!OLE_LINK1" TargetMode="External"/><Relationship Id="rId5" Type="http://schemas.openxmlformats.org/officeDocument/2006/relationships/image" Target="../media/image28.png"/><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file:///\\localhost\Users\mzim\Documents\!OLE_LINK2" TargetMode="External"/><Relationship Id="rId5" Type="http://schemas.openxmlformats.org/officeDocument/2006/relationships/image" Target="../media/image34.png"/><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433920" y="2540000"/>
            <a:ext cx="8229600" cy="1143000"/>
          </a:xfrm>
        </p:spPr>
        <p:txBody>
          <a:bodyPr>
            <a:normAutofit fontScale="90000"/>
          </a:bodyPr>
          <a:lstStyle/>
          <a:p>
            <a:pPr eaLnBrk="1" hangingPunct="1"/>
            <a:r>
              <a:rPr lang="en-US" sz="3600" b="1" i="1" dirty="0" smtClean="0">
                <a:solidFill>
                  <a:srgbClr val="00FF00"/>
                </a:solidFill>
                <a:latin typeface="Arial" charset="0"/>
                <a:ea typeface="ＭＳ Ｐゴシック" charset="0"/>
                <a:cs typeface="ＭＳ Ｐゴシック" charset="0"/>
              </a:rPr>
              <a:t>Illuminating Disease</a:t>
            </a:r>
            <a:br>
              <a:rPr lang="en-US" sz="3600" b="1" i="1" dirty="0" smtClean="0">
                <a:solidFill>
                  <a:srgbClr val="00FF00"/>
                </a:solidFill>
                <a:latin typeface="Arial" charset="0"/>
                <a:ea typeface="ＭＳ Ｐゴシック" charset="0"/>
                <a:cs typeface="ＭＳ Ｐゴシック" charset="0"/>
              </a:rPr>
            </a:br>
            <a:r>
              <a:rPr lang="en-US" sz="2400" b="1" i="1" dirty="0" smtClean="0">
                <a:solidFill>
                  <a:srgbClr val="00FF00"/>
                </a:solidFill>
                <a:latin typeface="Arial" charset="0"/>
                <a:ea typeface="ＭＳ Ｐゴシック" charset="0"/>
                <a:cs typeface="ＭＳ Ｐゴシック" charset="0"/>
              </a:rPr>
              <a:t> </a:t>
            </a:r>
            <a:r>
              <a:rPr lang="en-US" sz="2400" b="1" dirty="0" smtClean="0">
                <a:solidFill>
                  <a:schemeClr val="bg1"/>
                </a:solidFill>
                <a:latin typeface="Arial" charset="0"/>
                <a:ea typeface="ＭＳ Ｐゴシック" charset="0"/>
                <a:cs typeface="ＭＳ Ｐゴシック" charset="0"/>
              </a:rPr>
              <a:t>from </a:t>
            </a:r>
            <a:br>
              <a:rPr lang="en-US" sz="2400" b="1" dirty="0" smtClean="0">
                <a:solidFill>
                  <a:schemeClr val="bg1"/>
                </a:solidFill>
                <a:latin typeface="Arial" charset="0"/>
                <a:ea typeface="ＭＳ Ｐゴシック" charset="0"/>
                <a:cs typeface="ＭＳ Ｐゴシック" charset="0"/>
              </a:rPr>
            </a:br>
            <a:r>
              <a:rPr lang="en-US" sz="2400" b="1" dirty="0" smtClean="0">
                <a:solidFill>
                  <a:schemeClr val="bg1"/>
                </a:solidFill>
                <a:latin typeface="Arial" charset="0"/>
                <a:ea typeface="ＭＳ Ｐゴシック" charset="0"/>
                <a:cs typeface="ＭＳ Ｐゴシック" charset="0"/>
              </a:rPr>
              <a:t>Constipated Worms to Fluorescent Mosquitoes</a:t>
            </a:r>
            <a:r>
              <a:rPr lang="en-US" sz="2400" b="1" i="1" dirty="0">
                <a:solidFill>
                  <a:srgbClr val="00FF00"/>
                </a:solidFill>
                <a:latin typeface="Arial" charset="0"/>
                <a:ea typeface="ＭＳ Ｐゴシック" charset="0"/>
                <a:cs typeface="ＭＳ Ｐゴシック" charset="0"/>
              </a:rPr>
              <a:t/>
            </a:r>
            <a:br>
              <a:rPr lang="en-US" sz="2400" b="1" i="1" dirty="0">
                <a:solidFill>
                  <a:srgbClr val="00FF00"/>
                </a:solidFill>
                <a:latin typeface="Arial" charset="0"/>
                <a:ea typeface="ＭＳ Ｐゴシック" charset="0"/>
                <a:cs typeface="ＭＳ Ｐゴシック" charset="0"/>
              </a:rPr>
            </a:br>
            <a:r>
              <a:rPr lang="en-US" sz="2400" b="1" i="1" dirty="0">
                <a:solidFill>
                  <a:srgbClr val="00FF00"/>
                </a:solidFill>
                <a:latin typeface="Arial" charset="0"/>
                <a:ea typeface="ＭＳ Ｐゴシック" charset="0"/>
                <a:cs typeface="ＭＳ Ｐゴシック" charset="0"/>
              </a:rPr>
              <a:t/>
            </a:r>
            <a:br>
              <a:rPr lang="en-US" sz="2400" b="1" i="1" dirty="0">
                <a:solidFill>
                  <a:srgbClr val="00FF00"/>
                </a:solidFill>
                <a:latin typeface="Arial" charset="0"/>
                <a:ea typeface="ＭＳ Ｐゴシック" charset="0"/>
                <a:cs typeface="ＭＳ Ｐゴシック" charset="0"/>
              </a:rPr>
            </a:br>
            <a:r>
              <a:rPr lang="en-US" sz="2400" b="1" i="1" dirty="0" smtClean="0">
                <a:solidFill>
                  <a:srgbClr val="00FF00"/>
                </a:solidFill>
                <a:latin typeface="Arial" charset="0"/>
                <a:ea typeface="ＭＳ Ｐゴシック" charset="0"/>
                <a:cs typeface="ＭＳ Ｐゴシック" charset="0"/>
              </a:rPr>
              <a:t/>
            </a:r>
            <a:br>
              <a:rPr lang="en-US" sz="2400" b="1" i="1" dirty="0" smtClean="0">
                <a:solidFill>
                  <a:srgbClr val="00FF00"/>
                </a:solidFill>
                <a:latin typeface="Arial" charset="0"/>
                <a:ea typeface="ＭＳ Ｐゴシック" charset="0"/>
                <a:cs typeface="ＭＳ Ｐゴシック" charset="0"/>
              </a:rPr>
            </a:br>
            <a:r>
              <a:rPr lang="en-US" sz="2400" b="1" i="1" dirty="0">
                <a:solidFill>
                  <a:srgbClr val="00FF00"/>
                </a:solidFill>
                <a:latin typeface="Arial" charset="0"/>
                <a:ea typeface="ＭＳ Ｐゴシック" charset="0"/>
                <a:cs typeface="ＭＳ Ｐゴシック" charset="0"/>
              </a:rPr>
              <a:t/>
            </a:r>
            <a:br>
              <a:rPr lang="en-US" sz="2400" b="1" i="1" dirty="0">
                <a:solidFill>
                  <a:srgbClr val="00FF00"/>
                </a:solidFill>
                <a:latin typeface="Arial" charset="0"/>
                <a:ea typeface="ＭＳ Ｐゴシック" charset="0"/>
                <a:cs typeface="ＭＳ Ｐゴシック" charset="0"/>
              </a:rPr>
            </a:br>
            <a:r>
              <a:rPr lang="en-US" sz="2400" b="1" i="1" dirty="0" smtClean="0">
                <a:solidFill>
                  <a:srgbClr val="00FF00"/>
                </a:solidFill>
                <a:latin typeface="Arial" charset="0"/>
                <a:ea typeface="ＭＳ Ｐゴシック" charset="0"/>
                <a:cs typeface="ＭＳ Ｐゴシック" charset="0"/>
              </a:rPr>
              <a:t/>
            </a:r>
            <a:br>
              <a:rPr lang="en-US" sz="2400" b="1" i="1" dirty="0" smtClean="0">
                <a:solidFill>
                  <a:srgbClr val="00FF00"/>
                </a:solidFill>
                <a:latin typeface="Arial" charset="0"/>
                <a:ea typeface="ＭＳ Ｐゴシック" charset="0"/>
                <a:cs typeface="ＭＳ Ｐゴシック" charset="0"/>
              </a:rPr>
            </a:br>
            <a:r>
              <a:rPr lang="en-US" sz="2400" b="1" i="1" dirty="0">
                <a:solidFill>
                  <a:srgbClr val="00FF00"/>
                </a:solidFill>
                <a:latin typeface="Arial" charset="0"/>
                <a:ea typeface="ＭＳ Ｐゴシック" charset="0"/>
                <a:cs typeface="ＭＳ Ｐゴシック" charset="0"/>
              </a:rPr>
              <a:t/>
            </a:r>
            <a:br>
              <a:rPr lang="en-US" sz="2400" b="1" i="1" dirty="0">
                <a:solidFill>
                  <a:srgbClr val="00FF00"/>
                </a:solidFill>
                <a:latin typeface="Arial" charset="0"/>
                <a:ea typeface="ＭＳ Ｐゴシック" charset="0"/>
                <a:cs typeface="ＭＳ Ｐゴシック" charset="0"/>
              </a:rPr>
            </a:br>
            <a:r>
              <a:rPr lang="en-US" sz="2400" b="1" i="1" dirty="0" smtClean="0">
                <a:solidFill>
                  <a:srgbClr val="00FF00"/>
                </a:solidFill>
                <a:latin typeface="Arial" charset="0"/>
                <a:ea typeface="ＭＳ Ｐゴシック" charset="0"/>
                <a:cs typeface="ＭＳ Ｐゴシック" charset="0"/>
              </a:rPr>
              <a:t/>
            </a:r>
            <a:br>
              <a:rPr lang="en-US" sz="2400" b="1" i="1" dirty="0" smtClean="0">
                <a:solidFill>
                  <a:srgbClr val="00FF00"/>
                </a:solidFill>
                <a:latin typeface="Arial" charset="0"/>
                <a:ea typeface="ＭＳ Ｐゴシック" charset="0"/>
                <a:cs typeface="ＭＳ Ｐゴシック" charset="0"/>
              </a:rPr>
            </a:br>
            <a:r>
              <a:rPr lang="en-US" sz="2400" b="1" i="1" dirty="0">
                <a:solidFill>
                  <a:srgbClr val="00FF00"/>
                </a:solidFill>
                <a:latin typeface="Arial" charset="0"/>
                <a:ea typeface="ＭＳ Ｐゴシック" charset="0"/>
                <a:cs typeface="ＭＳ Ｐゴシック" charset="0"/>
              </a:rPr>
              <a:t/>
            </a:r>
            <a:br>
              <a:rPr lang="en-US" sz="2400" b="1" i="1" dirty="0">
                <a:solidFill>
                  <a:srgbClr val="00FF00"/>
                </a:solidFill>
                <a:latin typeface="Arial" charset="0"/>
                <a:ea typeface="ＭＳ Ｐゴシック" charset="0"/>
                <a:cs typeface="ＭＳ Ｐゴシック" charset="0"/>
              </a:rPr>
            </a:br>
            <a:r>
              <a:rPr lang="en-US" sz="2400" b="1" i="1" dirty="0" smtClean="0">
                <a:solidFill>
                  <a:srgbClr val="00FF00"/>
                </a:solidFill>
                <a:latin typeface="Arial" charset="0"/>
                <a:ea typeface="ＭＳ Ｐゴシック" charset="0"/>
                <a:cs typeface="ＭＳ Ｐゴシック" charset="0"/>
              </a:rPr>
              <a:t/>
            </a:r>
            <a:br>
              <a:rPr lang="en-US" sz="2400" b="1" i="1" dirty="0" smtClean="0">
                <a:solidFill>
                  <a:srgbClr val="00FF00"/>
                </a:solidFill>
                <a:latin typeface="Arial" charset="0"/>
                <a:ea typeface="ＭＳ Ｐゴシック" charset="0"/>
                <a:cs typeface="ＭＳ Ｐゴシック" charset="0"/>
              </a:rPr>
            </a:br>
            <a:r>
              <a:rPr lang="en-US" sz="2400" b="1" i="1" dirty="0">
                <a:solidFill>
                  <a:srgbClr val="00FF00"/>
                </a:solidFill>
                <a:latin typeface="Arial" charset="0"/>
                <a:ea typeface="ＭＳ Ｐゴシック" charset="0"/>
                <a:cs typeface="ＭＳ Ｐゴシック" charset="0"/>
              </a:rPr>
              <a:t/>
            </a:r>
            <a:br>
              <a:rPr lang="en-US" sz="2400" b="1" i="1" dirty="0">
                <a:solidFill>
                  <a:srgbClr val="00FF00"/>
                </a:solidFill>
                <a:latin typeface="Arial" charset="0"/>
                <a:ea typeface="ＭＳ Ｐゴシック" charset="0"/>
                <a:cs typeface="ＭＳ Ｐゴシック" charset="0"/>
              </a:rPr>
            </a:br>
            <a:r>
              <a:rPr lang="en-US" sz="2400" b="1" i="1" dirty="0" smtClean="0">
                <a:solidFill>
                  <a:srgbClr val="00FF00"/>
                </a:solidFill>
                <a:latin typeface="Arial" charset="0"/>
                <a:ea typeface="ＭＳ Ｐゴシック" charset="0"/>
                <a:cs typeface="ＭＳ Ｐゴシック" charset="0"/>
              </a:rPr>
              <a:t/>
            </a:r>
            <a:br>
              <a:rPr lang="en-US" sz="2400" b="1" i="1" dirty="0" smtClean="0">
                <a:solidFill>
                  <a:srgbClr val="00FF00"/>
                </a:solidFill>
                <a:latin typeface="Arial" charset="0"/>
                <a:ea typeface="ＭＳ Ｐゴシック" charset="0"/>
                <a:cs typeface="ＭＳ Ｐゴシック" charset="0"/>
              </a:rPr>
            </a:br>
            <a:r>
              <a:rPr lang="en-US" sz="2400" b="1" i="1" dirty="0">
                <a:solidFill>
                  <a:srgbClr val="00FF00"/>
                </a:solidFill>
                <a:latin typeface="Arial" charset="0"/>
                <a:ea typeface="ＭＳ Ｐゴシック" charset="0"/>
                <a:cs typeface="ＭＳ Ｐゴシック" charset="0"/>
              </a:rPr>
              <a:t/>
            </a:r>
            <a:br>
              <a:rPr lang="en-US" sz="2400" b="1" i="1" dirty="0">
                <a:solidFill>
                  <a:srgbClr val="00FF00"/>
                </a:solidFill>
                <a:latin typeface="Arial" charset="0"/>
                <a:ea typeface="ＭＳ Ｐゴシック" charset="0"/>
                <a:cs typeface="ＭＳ Ｐゴシック" charset="0"/>
              </a:rPr>
            </a:br>
            <a:r>
              <a:rPr lang="en-US" sz="2400" b="1" dirty="0" smtClean="0">
                <a:solidFill>
                  <a:schemeClr val="bg1"/>
                </a:solidFill>
                <a:latin typeface="Arial" charset="0"/>
                <a:ea typeface="ＭＳ Ｐゴシック" charset="0"/>
                <a:cs typeface="ＭＳ Ｐゴシック" charset="0"/>
              </a:rPr>
              <a:t>Marc </a:t>
            </a:r>
            <a:r>
              <a:rPr lang="en-US" sz="2400" b="1" dirty="0">
                <a:solidFill>
                  <a:schemeClr val="bg1"/>
                </a:solidFill>
                <a:latin typeface="Arial" charset="0"/>
                <a:ea typeface="ＭＳ Ｐゴシック" charset="0"/>
                <a:cs typeface="ＭＳ Ｐゴシック" charset="0"/>
              </a:rPr>
              <a:t>Zimmer</a:t>
            </a:r>
            <a:br>
              <a:rPr lang="en-US" sz="2400" b="1" dirty="0">
                <a:solidFill>
                  <a:schemeClr val="bg1"/>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Connecticut College</a:t>
            </a:r>
            <a:r>
              <a:rPr lang="en-US" b="1" dirty="0">
                <a:solidFill>
                  <a:srgbClr val="990000"/>
                </a:solidFill>
                <a:latin typeface="Arial" charset="0"/>
                <a:ea typeface="ＭＳ Ｐゴシック" charset="0"/>
                <a:cs typeface="ＭＳ Ｐゴシック" charset="0"/>
              </a:rPr>
              <a:t/>
            </a:r>
            <a:br>
              <a:rPr lang="en-US" b="1" dirty="0">
                <a:solidFill>
                  <a:srgbClr val="990000"/>
                </a:solidFill>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30725" name="Text Box 5"/>
          <p:cNvSpPr txBox="1">
            <a:spLocks noChangeArrowheads="1"/>
          </p:cNvSpPr>
          <p:nvPr/>
        </p:nvSpPr>
        <p:spPr bwMode="auto">
          <a:xfrm flipH="1" flipV="1">
            <a:off x="1128943" y="4463214"/>
            <a:ext cx="1494876" cy="161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30728" name="Rectangle 9"/>
          <p:cNvSpPr>
            <a:spLocks noChangeArrowheads="1"/>
          </p:cNvSpPr>
          <p:nvPr/>
        </p:nvSpPr>
        <p:spPr bwMode="auto">
          <a:xfrm>
            <a:off x="2057400" y="6172200"/>
            <a:ext cx="566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t>Gen</a:t>
            </a:r>
            <a:endParaRPr lang="en-US" dirty="0"/>
          </a:p>
        </p:txBody>
      </p:sp>
      <p:sp>
        <p:nvSpPr>
          <p:cNvPr id="2" name="TextBox 1"/>
          <p:cNvSpPr txBox="1"/>
          <p:nvPr/>
        </p:nvSpPr>
        <p:spPr>
          <a:xfrm>
            <a:off x="3429112" y="6218921"/>
            <a:ext cx="184666" cy="430887"/>
          </a:xfrm>
          <a:prstGeom prst="rect">
            <a:avLst/>
          </a:prstGeom>
          <a:noFill/>
        </p:spPr>
        <p:txBody>
          <a:bodyPr wrap="none" rtlCol="0">
            <a:spAutoFit/>
          </a:bodyPr>
          <a:lstStyle/>
          <a:p>
            <a:endParaRPr lang="en-US" sz="2200" dirty="0">
              <a:solidFill>
                <a:schemeClr val="bg1"/>
              </a:solidFill>
            </a:endParaRPr>
          </a:p>
        </p:txBody>
      </p:sp>
      <p:pic>
        <p:nvPicPr>
          <p:cNvPr id="11" name="Picture 1026" descr="p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8" y="1491414"/>
            <a:ext cx="398037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weissman_cortex_3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3920" y="4470827"/>
            <a:ext cx="1687648" cy="238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298450" y="1491414"/>
            <a:ext cx="3928836" cy="2971800"/>
          </a:xfrm>
          <a:prstGeom prst="rect">
            <a:avLst/>
          </a:prstGeom>
        </p:spPr>
      </p:pic>
      <p:pic>
        <p:nvPicPr>
          <p:cNvPr id="15" name="Picture 2" descr="brainstem_axons_and_synapses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823939" y="4378253"/>
            <a:ext cx="1941793" cy="23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958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45143" y="1499284"/>
            <a:ext cx="8381999" cy="4832092"/>
          </a:xfrm>
          <a:prstGeom prst="rect">
            <a:avLst/>
          </a:prstGeom>
        </p:spPr>
        <p:txBody>
          <a:bodyPr wrap="square">
            <a:spAutoFit/>
          </a:bodyPr>
          <a:lstStyle/>
          <a:p>
            <a:r>
              <a:rPr lang="en-US" sz="1400" b="1" dirty="0"/>
              <a:t>Heart Disease</a:t>
            </a:r>
            <a:endParaRPr lang="en-US" sz="1400" dirty="0"/>
          </a:p>
          <a:p>
            <a:r>
              <a:rPr lang="en-US" sz="1400" dirty="0"/>
              <a:t> </a:t>
            </a:r>
          </a:p>
          <a:p>
            <a:r>
              <a:rPr lang="en-US" sz="1400" dirty="0"/>
              <a:t>Heart Disease in the US in 2010 </a:t>
            </a:r>
            <a:r>
              <a:rPr lang="en-US" sz="1400" dirty="0" smtClean="0"/>
              <a:t>Non</a:t>
            </a:r>
            <a:r>
              <a:rPr lang="en-US" sz="1400" dirty="0"/>
              <a:t>-institutionalized adults with diagnosed heart disease: 		27.1 million</a:t>
            </a:r>
          </a:p>
          <a:p>
            <a:r>
              <a:rPr lang="en-US" sz="1400" dirty="0"/>
              <a:t> </a:t>
            </a:r>
          </a:p>
          <a:p>
            <a:r>
              <a:rPr lang="en-US" sz="1400" dirty="0"/>
              <a:t>Hospital discharges with heart disease as first-listed diagnosis: 		</a:t>
            </a:r>
            <a:r>
              <a:rPr lang="en-US" sz="1400" dirty="0" smtClean="0"/>
              <a:t>					4.0 </a:t>
            </a:r>
            <a:r>
              <a:rPr lang="en-US" sz="1400" dirty="0"/>
              <a:t>million</a:t>
            </a:r>
          </a:p>
          <a:p>
            <a:r>
              <a:rPr lang="en-US" sz="1400" dirty="0"/>
              <a:t>Average length of stay: 							</a:t>
            </a:r>
            <a:r>
              <a:rPr lang="en-US" sz="1400" dirty="0" smtClean="0"/>
              <a:t>						4.6 </a:t>
            </a:r>
            <a:r>
              <a:rPr lang="en-US" sz="1400" dirty="0"/>
              <a:t>day</a:t>
            </a:r>
          </a:p>
          <a:p>
            <a:r>
              <a:rPr lang="en-US" sz="1400" dirty="0"/>
              <a:t>Number of deaths:  								</a:t>
            </a:r>
            <a:r>
              <a:rPr lang="en-US" sz="1400" dirty="0" smtClean="0"/>
              <a:t>					599,413</a:t>
            </a:r>
            <a:endParaRPr lang="en-US" sz="1400" dirty="0"/>
          </a:p>
          <a:p>
            <a:r>
              <a:rPr lang="en-US" sz="1400" dirty="0"/>
              <a:t>Cause of death rank: 								</a:t>
            </a:r>
            <a:r>
              <a:rPr lang="en-US" sz="1400" dirty="0" smtClean="0"/>
              <a:t>					1</a:t>
            </a:r>
            <a:endParaRPr lang="en-US" sz="1400" dirty="0"/>
          </a:p>
          <a:p>
            <a:r>
              <a:rPr lang="en-US" sz="1400" dirty="0"/>
              <a:t> </a:t>
            </a:r>
            <a:endParaRPr lang="en-US" sz="1400" dirty="0" smtClean="0"/>
          </a:p>
          <a:p>
            <a:endParaRPr lang="en-US" sz="1400" dirty="0"/>
          </a:p>
          <a:p>
            <a:endParaRPr lang="en-US" sz="1400" dirty="0" smtClean="0"/>
          </a:p>
          <a:p>
            <a:endParaRPr lang="en-US" sz="1400" dirty="0"/>
          </a:p>
          <a:p>
            <a:endParaRPr lang="en-US" sz="1400" dirty="0" smtClean="0"/>
          </a:p>
          <a:p>
            <a:endParaRPr lang="en-US" sz="1400" dirty="0"/>
          </a:p>
          <a:p>
            <a:r>
              <a:rPr lang="en-US" sz="1400" dirty="0"/>
              <a:t> “Thus nature, ever perfect and divine, doing nothing in vain, has neither given a heart where it was not required, nor produced it before its office had become necessary; but by the same stages in the development of every animal, passing through the forms of all, as I may say (ovum, worm, </a:t>
            </a:r>
            <a:r>
              <a:rPr lang="en-US" sz="1400" dirty="0" err="1"/>
              <a:t>foetus</a:t>
            </a:r>
            <a:r>
              <a:rPr lang="en-US" sz="1400" dirty="0"/>
              <a:t>), it acquires perfection in each. These points will be found elsewhere confirmed by numerous observations on the formation of the </a:t>
            </a:r>
            <a:r>
              <a:rPr lang="en-US" sz="1400" dirty="0" err="1"/>
              <a:t>foetus</a:t>
            </a:r>
            <a:r>
              <a:rPr lang="en-US" sz="1400" dirty="0"/>
              <a:t>. Finally, it is not without good grounds that Hippocrates in his book, "De </a:t>
            </a:r>
            <a:r>
              <a:rPr lang="en-US" sz="1400" dirty="0" err="1"/>
              <a:t>Corde</a:t>
            </a:r>
            <a:r>
              <a:rPr lang="en-US" sz="1400" dirty="0"/>
              <a:t>," entitles it a muscle; its action is the same; so is its functions, viz., to contract and move something else -- in this case the charge of the blood.”</a:t>
            </a:r>
          </a:p>
          <a:p>
            <a:r>
              <a:rPr lang="en-US" sz="1400" dirty="0"/>
              <a:t> </a:t>
            </a:r>
          </a:p>
          <a:p>
            <a:r>
              <a:rPr lang="en-US" sz="1400" dirty="0"/>
              <a:t>William Harvey in On the Motion of the Heart and Blood in Animals (1889)</a:t>
            </a:r>
          </a:p>
        </p:txBody>
      </p:sp>
    </p:spTree>
    <p:extLst>
      <p:ext uri="{BB962C8B-B14F-4D97-AF65-F5344CB8AC3E}">
        <p14:creationId xmlns:p14="http://schemas.microsoft.com/office/powerpoint/2010/main" val="202162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026" descr="p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46863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1027"/>
          <p:cNvSpPr>
            <a:spLocks noChangeArrowheads="1"/>
          </p:cNvSpPr>
          <p:nvPr/>
        </p:nvSpPr>
        <p:spPr bwMode="auto">
          <a:xfrm>
            <a:off x="990600" y="457200"/>
            <a:ext cx="7691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2000" b="1">
                <a:solidFill>
                  <a:schemeClr val="bg1"/>
                </a:solidFill>
                <a:cs typeface="Arial" charset="0"/>
              </a:rPr>
              <a:t>Rhythm Gene Discovered: The Scoop On When Worms Poop, </a:t>
            </a:r>
          </a:p>
          <a:p>
            <a:pPr algn="ctr" eaLnBrk="1" hangingPunct="1"/>
            <a:r>
              <a:rPr lang="en-US" sz="2000" b="1">
                <a:solidFill>
                  <a:schemeClr val="bg1"/>
                </a:solidFill>
                <a:cs typeface="Arial" charset="0"/>
              </a:rPr>
              <a:t>Ovulate And Swallow</a:t>
            </a:r>
          </a:p>
        </p:txBody>
      </p:sp>
      <p:sp>
        <p:nvSpPr>
          <p:cNvPr id="79875" name="Text Box 1028"/>
          <p:cNvSpPr txBox="1">
            <a:spLocks noChangeArrowheads="1"/>
          </p:cNvSpPr>
          <p:nvPr/>
        </p:nvSpPr>
        <p:spPr bwMode="auto">
          <a:xfrm>
            <a:off x="365125" y="6137275"/>
            <a:ext cx="84356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solidFill>
                  <a:schemeClr val="bg1"/>
                </a:solidFill>
                <a:latin typeface="Times New Roman" charset="0"/>
              </a:rPr>
              <a:t>Maricq</a:t>
            </a:r>
            <a:r>
              <a:rPr lang="en-US" dirty="0">
                <a:solidFill>
                  <a:schemeClr val="bg1"/>
                </a:solidFill>
                <a:latin typeface="Times New Roman" charset="0"/>
              </a:rPr>
              <a:t>, </a:t>
            </a:r>
            <a:r>
              <a:rPr lang="en-US" i="1" dirty="0">
                <a:solidFill>
                  <a:schemeClr val="bg1"/>
                </a:solidFill>
                <a:latin typeface="Times New Roman" charset="0"/>
              </a:rPr>
              <a:t>Cell</a:t>
            </a:r>
            <a:r>
              <a:rPr lang="en-US" dirty="0">
                <a:solidFill>
                  <a:schemeClr val="bg1"/>
                </a:solidFill>
                <a:latin typeface="Times New Roman" charset="0"/>
              </a:rPr>
              <a:t>, 2005, 123, </a:t>
            </a:r>
            <a:r>
              <a:rPr lang="en-US" dirty="0" smtClean="0">
                <a:solidFill>
                  <a:schemeClr val="bg1"/>
                </a:solidFill>
                <a:latin typeface="Times New Roman" charset="0"/>
              </a:rPr>
              <a:t>119      </a:t>
            </a:r>
            <a:r>
              <a:rPr lang="en-US" i="1" dirty="0" err="1" smtClean="0">
                <a:solidFill>
                  <a:schemeClr val="bg1"/>
                </a:solidFill>
                <a:latin typeface="Times New Roman" charset="0"/>
              </a:rPr>
              <a:t>C.elegans</a:t>
            </a:r>
            <a:r>
              <a:rPr lang="en-US" dirty="0" smtClean="0">
                <a:solidFill>
                  <a:schemeClr val="bg1"/>
                </a:solidFill>
                <a:latin typeface="Times New Roman" charset="0"/>
              </a:rPr>
              <a:t>            Utah University		</a:t>
            </a:r>
            <a:endParaRPr lang="en-US" dirty="0">
              <a:solidFill>
                <a:schemeClr val="bg1"/>
              </a:solidFill>
              <a:latin typeface="Times New Roman" charset="0"/>
            </a:endParaRPr>
          </a:p>
        </p:txBody>
      </p:sp>
    </p:spTree>
    <p:extLst>
      <p:ext uri="{BB962C8B-B14F-4D97-AF65-F5344CB8AC3E}">
        <p14:creationId xmlns:p14="http://schemas.microsoft.com/office/powerpoint/2010/main" val="10630208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9719" y="1808822"/>
            <a:ext cx="8044025" cy="2411485"/>
          </a:xfrm>
          <a:prstGeom prst="rect">
            <a:avLst/>
          </a:prstGeom>
        </p:spPr>
      </p:pic>
      <p:sp>
        <p:nvSpPr>
          <p:cNvPr id="4" name="Rectangle 3"/>
          <p:cNvSpPr/>
          <p:nvPr/>
        </p:nvSpPr>
        <p:spPr>
          <a:xfrm>
            <a:off x="1580394" y="5608770"/>
            <a:ext cx="6425016" cy="646331"/>
          </a:xfrm>
          <a:prstGeom prst="rect">
            <a:avLst/>
          </a:prstGeom>
        </p:spPr>
        <p:txBody>
          <a:bodyPr wrap="square">
            <a:spAutoFit/>
          </a:bodyPr>
          <a:lstStyle/>
          <a:p>
            <a:r>
              <a:rPr lang="en-US" dirty="0">
                <a:solidFill>
                  <a:schemeClr val="bg1"/>
                </a:solidFill>
              </a:rPr>
              <a:t>Yasuhiko Kawakami </a:t>
            </a:r>
            <a:r>
              <a:rPr lang="en-US" dirty="0" smtClean="0">
                <a:solidFill>
                  <a:schemeClr val="bg1"/>
                </a:solidFill>
              </a:rPr>
              <a:t>				University </a:t>
            </a:r>
            <a:r>
              <a:rPr lang="en-US" dirty="0">
                <a:solidFill>
                  <a:schemeClr val="bg1"/>
                </a:solidFill>
              </a:rPr>
              <a:t>of </a:t>
            </a:r>
            <a:r>
              <a:rPr lang="en-US" dirty="0" smtClean="0">
                <a:solidFill>
                  <a:schemeClr val="bg1"/>
                </a:solidFill>
              </a:rPr>
              <a:t>Minnesota</a:t>
            </a:r>
          </a:p>
          <a:p>
            <a:r>
              <a:rPr lang="en-US" dirty="0">
                <a:solidFill>
                  <a:schemeClr val="bg1"/>
                </a:solidFill>
              </a:rPr>
              <a:t>Development </a:t>
            </a:r>
            <a:r>
              <a:rPr lang="en-US" dirty="0" smtClean="0">
                <a:solidFill>
                  <a:schemeClr val="bg1"/>
                </a:solidFill>
              </a:rPr>
              <a:t>2012, </a:t>
            </a:r>
            <a:r>
              <a:rPr lang="en-US" i="1" dirty="0" smtClean="0">
                <a:solidFill>
                  <a:schemeClr val="bg1"/>
                </a:solidFill>
              </a:rPr>
              <a:t>139</a:t>
            </a:r>
            <a:r>
              <a:rPr lang="en-US" dirty="0">
                <a:solidFill>
                  <a:schemeClr val="bg1"/>
                </a:solidFill>
              </a:rPr>
              <a:t>, 4133-4142. </a:t>
            </a:r>
          </a:p>
        </p:txBody>
      </p:sp>
    </p:spTree>
    <p:extLst>
      <p:ext uri="{BB962C8B-B14F-4D97-AF65-F5344CB8AC3E}">
        <p14:creationId xmlns:p14="http://schemas.microsoft.com/office/powerpoint/2010/main" val="39779761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88262421"/>
              </p:ext>
            </p:extLst>
          </p:nvPr>
        </p:nvGraphicFramePr>
        <p:xfrm>
          <a:off x="1600200" y="815447"/>
          <a:ext cx="5943600" cy="4483100"/>
        </p:xfrm>
        <a:graphic>
          <a:graphicData uri="http://schemas.openxmlformats.org/presentationml/2006/ole">
            <mc:AlternateContent xmlns:mc="http://schemas.openxmlformats.org/markup-compatibility/2006">
              <mc:Choice xmlns:v="urn:schemas-microsoft-com:vml" Requires="v">
                <p:oleObj spid="_x0000_s12357" name="Document" r:id="rId4" imgW="5943600" imgH="4483100" progId="Word.Document.12">
                  <p:embed/>
                </p:oleObj>
              </mc:Choice>
              <mc:Fallback>
                <p:oleObj name="Document" r:id="rId4" imgW="5943600" imgH="4483100" progId="Word.Document.12">
                  <p:embed/>
                  <p:pic>
                    <p:nvPicPr>
                      <p:cNvPr id="0" name=""/>
                      <p:cNvPicPr/>
                      <p:nvPr/>
                    </p:nvPicPr>
                    <p:blipFill>
                      <a:blip r:embed="rId5"/>
                      <a:stretch>
                        <a:fillRect/>
                      </a:stretch>
                    </p:blipFill>
                    <p:spPr>
                      <a:xfrm>
                        <a:off x="1600200" y="815447"/>
                        <a:ext cx="5943600" cy="4483100"/>
                      </a:xfrm>
                      <a:prstGeom prst="rect">
                        <a:avLst/>
                      </a:prstGeom>
                    </p:spPr>
                  </p:pic>
                </p:oleObj>
              </mc:Fallback>
            </mc:AlternateContent>
          </a:graphicData>
        </a:graphic>
      </p:graphicFrame>
      <p:sp>
        <p:nvSpPr>
          <p:cNvPr id="3" name="Rectangle 2"/>
          <p:cNvSpPr/>
          <p:nvPr/>
        </p:nvSpPr>
        <p:spPr>
          <a:xfrm>
            <a:off x="1080057" y="5584182"/>
            <a:ext cx="7387204" cy="646331"/>
          </a:xfrm>
          <a:prstGeom prst="rect">
            <a:avLst/>
          </a:prstGeom>
        </p:spPr>
        <p:txBody>
          <a:bodyPr wrap="square">
            <a:spAutoFit/>
          </a:bodyPr>
          <a:lstStyle/>
          <a:p>
            <a:r>
              <a:rPr lang="en-US" dirty="0">
                <a:solidFill>
                  <a:schemeClr val="bg1"/>
                </a:solidFill>
              </a:rPr>
              <a:t>Yasuhiko Kawakami 				University of Minnesota</a:t>
            </a:r>
          </a:p>
          <a:p>
            <a:r>
              <a:rPr lang="en-US" dirty="0">
                <a:solidFill>
                  <a:schemeClr val="bg1"/>
                </a:solidFill>
              </a:rPr>
              <a:t>Development 2012, </a:t>
            </a:r>
            <a:r>
              <a:rPr lang="en-US" i="1" dirty="0">
                <a:solidFill>
                  <a:schemeClr val="bg1"/>
                </a:solidFill>
              </a:rPr>
              <a:t>139</a:t>
            </a:r>
            <a:r>
              <a:rPr lang="en-US" dirty="0">
                <a:solidFill>
                  <a:schemeClr val="bg1"/>
                </a:solidFill>
              </a:rPr>
              <a:t>, 4133-4142. </a:t>
            </a:r>
          </a:p>
        </p:txBody>
      </p:sp>
    </p:spTree>
    <p:extLst>
      <p:ext uri="{BB962C8B-B14F-4D97-AF65-F5344CB8AC3E}">
        <p14:creationId xmlns:p14="http://schemas.microsoft.com/office/powerpoint/2010/main" val="40077490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200" y="846687"/>
            <a:ext cx="5943600" cy="4318000"/>
          </a:xfrm>
          <a:prstGeom prst="rect">
            <a:avLst/>
          </a:prstGeom>
        </p:spPr>
      </p:pic>
      <p:sp>
        <p:nvSpPr>
          <p:cNvPr id="3" name="Rectangle 2"/>
          <p:cNvSpPr/>
          <p:nvPr/>
        </p:nvSpPr>
        <p:spPr>
          <a:xfrm>
            <a:off x="2029417" y="5455905"/>
            <a:ext cx="4572000" cy="923330"/>
          </a:xfrm>
          <a:prstGeom prst="rect">
            <a:avLst/>
          </a:prstGeom>
        </p:spPr>
        <p:txBody>
          <a:bodyPr>
            <a:spAutoFit/>
          </a:bodyPr>
          <a:lstStyle/>
          <a:p>
            <a:r>
              <a:rPr lang="en-US" dirty="0" err="1" smtClean="0">
                <a:solidFill>
                  <a:schemeClr val="bg1"/>
                </a:solidFill>
              </a:rPr>
              <a:t>Hina</a:t>
            </a:r>
            <a:r>
              <a:rPr lang="en-US" dirty="0" smtClean="0">
                <a:solidFill>
                  <a:schemeClr val="bg1"/>
                </a:solidFill>
              </a:rPr>
              <a:t> </a:t>
            </a:r>
            <a:r>
              <a:rPr lang="en-US" dirty="0" err="1" smtClean="0">
                <a:solidFill>
                  <a:schemeClr val="bg1"/>
                </a:solidFill>
              </a:rPr>
              <a:t>Chaudhry</a:t>
            </a:r>
            <a:r>
              <a:rPr lang="en-US" dirty="0">
                <a:solidFill>
                  <a:schemeClr val="bg1"/>
                </a:solidFill>
              </a:rPr>
              <a:t>			</a:t>
            </a:r>
            <a:r>
              <a:rPr lang="en-US" dirty="0" smtClean="0">
                <a:solidFill>
                  <a:schemeClr val="bg1"/>
                </a:solidFill>
              </a:rPr>
              <a:t>		Mount Sinai</a:t>
            </a:r>
            <a:endParaRPr lang="en-US" dirty="0">
              <a:solidFill>
                <a:schemeClr val="bg1"/>
              </a:solidFill>
            </a:endParaRPr>
          </a:p>
          <a:p>
            <a:r>
              <a:rPr lang="en-US" dirty="0" smtClean="0">
                <a:solidFill>
                  <a:schemeClr val="bg1"/>
                </a:solidFill>
              </a:rPr>
              <a:t>Circulation Research 2011</a:t>
            </a:r>
            <a:r>
              <a:rPr lang="en-US" i="1" dirty="0" smtClean="0">
                <a:solidFill>
                  <a:schemeClr val="bg1"/>
                </a:solidFill>
              </a:rPr>
              <a:t>,</a:t>
            </a:r>
            <a:r>
              <a:rPr lang="en-US" dirty="0" smtClean="0">
                <a:solidFill>
                  <a:schemeClr val="bg1"/>
                </a:solidFill>
              </a:rPr>
              <a:t> </a:t>
            </a:r>
            <a:r>
              <a:rPr lang="en-US" i="1" dirty="0">
                <a:solidFill>
                  <a:schemeClr val="bg1"/>
                </a:solidFill>
              </a:rPr>
              <a:t>110</a:t>
            </a:r>
            <a:r>
              <a:rPr lang="en-US" dirty="0">
                <a:solidFill>
                  <a:schemeClr val="bg1"/>
                </a:solidFill>
              </a:rPr>
              <a:t>, 82-93.</a:t>
            </a:r>
          </a:p>
          <a:p>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8529287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TextBox 3"/>
          <p:cNvSpPr txBox="1">
            <a:spLocks noChangeArrowheads="1"/>
          </p:cNvSpPr>
          <p:nvPr/>
        </p:nvSpPr>
        <p:spPr bwMode="auto">
          <a:xfrm>
            <a:off x="685800" y="403225"/>
            <a:ext cx="76517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Dengue Fever</a:t>
            </a:r>
          </a:p>
          <a:p>
            <a:pPr eaLnBrk="1" hangingPunct="1"/>
            <a:endParaRPr lang="en-US" sz="1800"/>
          </a:p>
          <a:p>
            <a:pPr eaLnBrk="1" hangingPunct="1"/>
            <a:r>
              <a:rPr lang="en-US" sz="1800" b="1"/>
              <a:t> Countries with severe dengue epidemics</a:t>
            </a:r>
            <a:r>
              <a:rPr lang="en-US" sz="1800"/>
              <a:t>				</a:t>
            </a:r>
            <a:r>
              <a:rPr lang="en-US" sz="1800" b="1"/>
              <a:t>Year</a:t>
            </a:r>
            <a:r>
              <a:rPr lang="en-US" sz="1800"/>
              <a:t>				         9										1970</a:t>
            </a:r>
          </a:p>
          <a:p>
            <a:pPr eaLnBrk="1" hangingPunct="1"/>
            <a:r>
              <a:rPr lang="en-US" sz="1800"/>
              <a:t>			127										2011</a:t>
            </a:r>
          </a:p>
          <a:p>
            <a:pPr eaLnBrk="1" hangingPunct="1"/>
            <a:r>
              <a:rPr lang="en-US" sz="1800"/>
              <a:t> </a:t>
            </a:r>
          </a:p>
          <a:p>
            <a:pPr eaLnBrk="1" hangingPunct="1"/>
            <a:r>
              <a:rPr lang="en-US" sz="1800"/>
              <a:t>It is a virus, carried by a mosquito, and begins as a headache of such voltage that you tremble and can</a:t>
            </a:r>
            <a:r>
              <a:rPr lang="ja-JP" altLang="en-US" sz="1800"/>
              <a:t>’</a:t>
            </a:r>
            <a:r>
              <a:rPr lang="en-US" altLang="ja-JP" sz="1800"/>
              <a:t>t stand or sit. You</a:t>
            </a:r>
            <a:r>
              <a:rPr lang="ja-JP" altLang="en-US" sz="1800"/>
              <a:t>’</a:t>
            </a:r>
            <a:r>
              <a:rPr lang="en-US" altLang="ja-JP" sz="1800"/>
              <a:t>re knocked flat; your muscles ache, you</a:t>
            </a:r>
            <a:r>
              <a:rPr lang="ja-JP" altLang="en-US" sz="1800"/>
              <a:t>’</a:t>
            </a:r>
            <a:r>
              <a:rPr lang="en-US" altLang="ja-JP" sz="1800"/>
              <a:t>re doubled-up with cramp and your temperature stays over a hundred. Then your skin becomes paper-thin, sensitive to the slightest touch –the weight of a sheet can cause pain. And your hair falls out – not all of it, but enough to fill a comb. These severe irritations produce another agony, a depression so black the dengue sufferer continually sobs. All the while your bones ache, as if every inch of you has been smashed with a hammer.</a:t>
            </a:r>
          </a:p>
          <a:p>
            <a:pPr eaLnBrk="1" hangingPunct="1"/>
            <a:endParaRPr lang="en-US" sz="1800"/>
          </a:p>
          <a:p>
            <a:pPr eaLnBrk="1" hangingPunct="1"/>
            <a:endParaRPr lang="en-US" sz="1800"/>
          </a:p>
          <a:p>
            <a:pPr eaLnBrk="1" hangingPunct="1"/>
            <a:r>
              <a:rPr lang="en-US" sz="1800"/>
              <a:t>Dengue Fever, The Collected Stories, Paul Theroux</a:t>
            </a:r>
          </a:p>
          <a:p>
            <a:pPr eaLnBrk="1" hangingPunct="1"/>
            <a:endParaRPr lang="en-US" sz="1800"/>
          </a:p>
          <a:p>
            <a:pPr eaLnBrk="1" hangingPunct="1"/>
            <a:endParaRPr lang="en-US" sz="1800"/>
          </a:p>
        </p:txBody>
      </p:sp>
    </p:spTree>
    <p:extLst>
      <p:ext uri="{BB962C8B-B14F-4D97-AF65-F5344CB8AC3E}">
        <p14:creationId xmlns:p14="http://schemas.microsoft.com/office/powerpoint/2010/main" val="20515833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19100"/>
            <a:ext cx="9144000" cy="5999502"/>
          </a:xfrm>
          <a:prstGeom prst="rect">
            <a:avLst/>
          </a:prstGeom>
        </p:spPr>
      </p:pic>
    </p:spTree>
    <p:extLst>
      <p:ext uri="{BB962C8B-B14F-4D97-AF65-F5344CB8AC3E}">
        <p14:creationId xmlns:p14="http://schemas.microsoft.com/office/powerpoint/2010/main" val="20774205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sp>
        <p:nvSpPr>
          <p:cNvPr id="54274" name="Content Placeholder 2"/>
          <p:cNvSpPr>
            <a:spLocks noGrp="1"/>
          </p:cNvSpPr>
          <p:nvPr>
            <p:ph idx="1"/>
          </p:nvPr>
        </p:nvSpPr>
        <p:spPr/>
        <p:txBody>
          <a:bodyPr/>
          <a:lstStyle/>
          <a:p>
            <a:endParaRPr lang="en-US">
              <a:latin typeface="Calibri" charset="0"/>
              <a:ea typeface="ＭＳ Ｐゴシック" charset="0"/>
              <a:cs typeface="ＭＳ Ｐゴシック" charset="0"/>
            </a:endParaRPr>
          </a:p>
        </p:txBody>
      </p:sp>
      <p:pic>
        <p:nvPicPr>
          <p:cNvPr id="542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31750"/>
            <a:ext cx="56642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05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2"/>
          <p:cNvGraphicFramePr>
            <a:graphicFrameLocks noChangeAspect="1"/>
          </p:cNvGraphicFramePr>
          <p:nvPr/>
        </p:nvGraphicFramePr>
        <p:xfrm>
          <a:off x="822325" y="793750"/>
          <a:ext cx="7150100" cy="5378450"/>
        </p:xfrm>
        <a:graphic>
          <a:graphicData uri="http://schemas.openxmlformats.org/presentationml/2006/ole">
            <mc:AlternateContent xmlns:mc="http://schemas.openxmlformats.org/markup-compatibility/2006">
              <mc:Choice xmlns:v="urn:schemas-microsoft-com:vml" Requires="v">
                <p:oleObj spid="_x0000_s27699" name="Document" r:id="rId4" imgW="16609524" imgH="12495238" progId="Word.Document.12">
                  <p:link updateAutomatic="1"/>
                </p:oleObj>
              </mc:Choice>
              <mc:Fallback>
                <p:oleObj name="Document" r:id="rId4" imgW="16609524" imgH="12495238"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25" y="793750"/>
                        <a:ext cx="7150100" cy="53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782076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3"/>
          <p:cNvSpPr txBox="1">
            <a:spLocks noChangeArrowheads="1"/>
          </p:cNvSpPr>
          <p:nvPr/>
        </p:nvSpPr>
        <p:spPr bwMode="auto">
          <a:xfrm>
            <a:off x="833438" y="511175"/>
            <a:ext cx="755967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prstClr val="black"/>
                </a:solidFill>
              </a:rPr>
              <a:t>Malaria</a:t>
            </a:r>
          </a:p>
          <a:p>
            <a:pPr eaLnBrk="1" fontAlgn="base" hangingPunct="1">
              <a:spcBef>
                <a:spcPct val="0"/>
              </a:spcBef>
              <a:spcAft>
                <a:spcPct val="0"/>
              </a:spcAft>
            </a:pPr>
            <a:endParaRPr lang="en-US" sz="1800" smtClean="0">
              <a:solidFill>
                <a:prstClr val="black"/>
              </a:solidFill>
            </a:endParaRPr>
          </a:p>
          <a:p>
            <a:pPr eaLnBrk="1" fontAlgn="base" hangingPunct="1">
              <a:spcBef>
                <a:spcPct val="0"/>
              </a:spcBef>
              <a:spcAft>
                <a:spcPct val="0"/>
              </a:spcAft>
            </a:pPr>
            <a:r>
              <a:rPr lang="en-US" sz="1800" b="1" smtClean="0">
                <a:solidFill>
                  <a:prstClr val="black"/>
                </a:solidFill>
              </a:rPr>
              <a:t>Malaria Fatalities, 2010	 </a:t>
            </a:r>
            <a:endParaRPr lang="en-US" sz="1800" smtClean="0">
              <a:solidFill>
                <a:prstClr val="black"/>
              </a:solidFill>
            </a:endParaRPr>
          </a:p>
          <a:p>
            <a:pPr eaLnBrk="1" fontAlgn="base" hangingPunct="1">
              <a:spcBef>
                <a:spcPct val="0"/>
              </a:spcBef>
              <a:spcAft>
                <a:spcPct val="0"/>
              </a:spcAft>
            </a:pPr>
            <a:r>
              <a:rPr lang="en-US" sz="1800" b="1" smtClean="0">
                <a:solidFill>
                  <a:prstClr val="black"/>
                </a:solidFill>
              </a:rPr>
              <a:t> </a:t>
            </a:r>
            <a:endParaRPr lang="en-US" sz="1800" smtClean="0">
              <a:solidFill>
                <a:prstClr val="black"/>
              </a:solidFill>
            </a:endParaRPr>
          </a:p>
          <a:p>
            <a:pPr eaLnBrk="1" fontAlgn="base" hangingPunct="1">
              <a:spcBef>
                <a:spcPct val="0"/>
              </a:spcBef>
              <a:spcAft>
                <a:spcPct val="0"/>
              </a:spcAft>
            </a:pPr>
            <a:r>
              <a:rPr lang="en-US" sz="1800" smtClean="0">
                <a:solidFill>
                  <a:prstClr val="black"/>
                </a:solidFill>
              </a:rPr>
              <a:t>Worldwide								655,000</a:t>
            </a:r>
          </a:p>
          <a:p>
            <a:pPr eaLnBrk="1" fontAlgn="base" hangingPunct="1">
              <a:spcBef>
                <a:spcPct val="0"/>
              </a:spcBef>
              <a:spcAft>
                <a:spcPct val="0"/>
              </a:spcAft>
            </a:pPr>
            <a:r>
              <a:rPr lang="en-US" sz="1800" smtClean="0">
                <a:solidFill>
                  <a:prstClr val="black"/>
                </a:solidFill>
              </a:rPr>
              <a:t>Africa									596,000</a:t>
            </a:r>
          </a:p>
          <a:p>
            <a:pPr eaLnBrk="1" fontAlgn="base" hangingPunct="1">
              <a:spcBef>
                <a:spcPct val="0"/>
              </a:spcBef>
              <a:spcAft>
                <a:spcPct val="0"/>
              </a:spcAft>
            </a:pPr>
            <a:r>
              <a:rPr lang="en-US" sz="1800" smtClean="0">
                <a:solidFill>
                  <a:prstClr val="black"/>
                </a:solidFill>
              </a:rPr>
              <a:t>America								           1,000</a:t>
            </a:r>
          </a:p>
          <a:p>
            <a:pPr eaLnBrk="1" fontAlgn="base" hangingPunct="1">
              <a:spcBef>
                <a:spcPct val="0"/>
              </a:spcBef>
              <a:spcAft>
                <a:spcPct val="0"/>
              </a:spcAft>
            </a:pPr>
            <a:r>
              <a:rPr lang="en-US" sz="1800" smtClean="0">
                <a:solidFill>
                  <a:prstClr val="black"/>
                </a:solidFill>
              </a:rPr>
              <a:t>Children under 5 years of age            		563,000</a:t>
            </a:r>
          </a:p>
          <a:p>
            <a:pPr eaLnBrk="1" fontAlgn="base" hangingPunct="1">
              <a:spcBef>
                <a:spcPct val="0"/>
              </a:spcBef>
              <a:spcAft>
                <a:spcPct val="0"/>
              </a:spcAft>
            </a:pPr>
            <a:r>
              <a:rPr lang="en-US" sz="1800" b="1" smtClean="0">
                <a:solidFill>
                  <a:prstClr val="black"/>
                </a:solidFill>
              </a:rPr>
              <a:t> </a:t>
            </a:r>
            <a:endParaRPr lang="en-US" sz="1800" smtClean="0">
              <a:solidFill>
                <a:prstClr val="black"/>
              </a:solidFill>
            </a:endParaRPr>
          </a:p>
          <a:p>
            <a:pPr eaLnBrk="1" fontAlgn="base" hangingPunct="1">
              <a:spcBef>
                <a:spcPct val="0"/>
              </a:spcBef>
              <a:spcAft>
                <a:spcPct val="0"/>
              </a:spcAft>
            </a:pPr>
            <a:endParaRPr lang="en-US" sz="1800" smtClean="0">
              <a:solidFill>
                <a:prstClr val="black"/>
              </a:solidFill>
            </a:endParaRPr>
          </a:p>
          <a:p>
            <a:pPr eaLnBrk="1" fontAlgn="base" hangingPunct="1">
              <a:spcBef>
                <a:spcPct val="0"/>
              </a:spcBef>
              <a:spcAft>
                <a:spcPct val="0"/>
              </a:spcAft>
            </a:pPr>
            <a:r>
              <a:rPr lang="en-US" sz="1800" smtClean="0">
                <a:solidFill>
                  <a:prstClr val="black"/>
                </a:solidFill>
              </a:rPr>
              <a:t>Their bite is as painful as that of the serpents, and causes diseases... [The wound] as if burnt with caustic or fire, is red, yellow, white, and pink color, accompanied by fever, pain of limbs, hair standing on end, pains, vomiting, diarrhea, thirst, heat, giddiness, yawning, shivering, hiccups, burning sensation, intense cold...</a:t>
            </a:r>
          </a:p>
          <a:p>
            <a:pPr eaLnBrk="1" fontAlgn="base" hangingPunct="1">
              <a:spcBef>
                <a:spcPct val="0"/>
              </a:spcBef>
              <a:spcAft>
                <a:spcPct val="0"/>
              </a:spcAft>
            </a:pPr>
            <a:r>
              <a:rPr lang="en-US" sz="1800" smtClean="0">
                <a:solidFill>
                  <a:prstClr val="black"/>
                </a:solidFill>
              </a:rPr>
              <a:t> </a:t>
            </a:r>
          </a:p>
          <a:p>
            <a:pPr eaLnBrk="1" fontAlgn="base" hangingPunct="1">
              <a:spcBef>
                <a:spcPct val="0"/>
              </a:spcBef>
              <a:spcAft>
                <a:spcPct val="0"/>
              </a:spcAft>
            </a:pPr>
            <a:r>
              <a:rPr lang="en-US" sz="1800" smtClean="0">
                <a:solidFill>
                  <a:prstClr val="black"/>
                </a:solidFill>
              </a:rPr>
              <a:t>Dhanvantari, 800 B.C.</a:t>
            </a:r>
          </a:p>
          <a:p>
            <a:pPr eaLnBrk="1" fontAlgn="base" hangingPunct="1">
              <a:spcBef>
                <a:spcPct val="0"/>
              </a:spcBef>
              <a:spcAft>
                <a:spcPct val="0"/>
              </a:spcAft>
            </a:pPr>
            <a:endParaRPr lang="en-US" sz="1800" smtClean="0">
              <a:solidFill>
                <a:prstClr val="black"/>
              </a:solidFill>
            </a:endParaRPr>
          </a:p>
        </p:txBody>
      </p:sp>
    </p:spTree>
    <p:extLst>
      <p:ext uri="{BB962C8B-B14F-4D97-AF65-F5344CB8AC3E}">
        <p14:creationId xmlns:p14="http://schemas.microsoft.com/office/powerpoint/2010/main" val="11620919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aequo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35147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3" descr="aequoreaGF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838200"/>
            <a:ext cx="457200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98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43100" y="0"/>
            <a:ext cx="5250656" cy="6858000"/>
          </a:xfrm>
          <a:prstGeom prst="rect">
            <a:avLst/>
          </a:prstGeom>
        </p:spPr>
      </p:pic>
    </p:spTree>
    <p:extLst>
      <p:ext uri="{BB962C8B-B14F-4D97-AF65-F5344CB8AC3E}">
        <p14:creationId xmlns:p14="http://schemas.microsoft.com/office/powerpoint/2010/main" val="1048082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4033" name="Object 2"/>
          <p:cNvGraphicFramePr>
            <a:graphicFrameLocks noChangeAspect="1"/>
          </p:cNvGraphicFramePr>
          <p:nvPr/>
        </p:nvGraphicFramePr>
        <p:xfrm>
          <a:off x="2216150" y="419100"/>
          <a:ext cx="4711700" cy="6019800"/>
        </p:xfrm>
        <a:graphic>
          <a:graphicData uri="http://schemas.openxmlformats.org/presentationml/2006/ole">
            <mc:AlternateContent xmlns:mc="http://schemas.openxmlformats.org/markup-compatibility/2006">
              <mc:Choice xmlns:v="urn:schemas-microsoft-com:vml" Requires="v">
                <p:oleObj spid="_x0000_s44059" name="Document" r:id="rId4" imgW="18844444" imgH="24076190" progId="Word.Document.12">
                  <p:link updateAutomatic="1"/>
                </p:oleObj>
              </mc:Choice>
              <mc:Fallback>
                <p:oleObj name="Document" r:id="rId4" imgW="18844444" imgH="2407619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150" y="419100"/>
                        <a:ext cx="47117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860937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390266" y="875216"/>
            <a:ext cx="6522233" cy="5234132"/>
          </a:xfrm>
          <a:prstGeom prst="rect">
            <a:avLst/>
          </a:prstGeom>
        </p:spPr>
      </p:pic>
    </p:spTree>
    <p:extLst>
      <p:ext uri="{BB962C8B-B14F-4D97-AF65-F5344CB8AC3E}">
        <p14:creationId xmlns:p14="http://schemas.microsoft.com/office/powerpoint/2010/main" val="21927600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p:cNvSpPr txBox="1">
            <a:spLocks noChangeArrowheads="1"/>
          </p:cNvSpPr>
          <p:nvPr/>
        </p:nvSpPr>
        <p:spPr bwMode="auto">
          <a:xfrm>
            <a:off x="338138" y="271463"/>
            <a:ext cx="841216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a:solidFill>
                  <a:srgbClr val="000000"/>
                </a:solidFill>
              </a:rPr>
              <a:t>Chagas</a:t>
            </a:r>
            <a:endParaRPr lang="en-US" sz="1800" dirty="0">
              <a:solidFill>
                <a:srgbClr val="000000"/>
              </a:solidFill>
            </a:endParaRPr>
          </a:p>
          <a:p>
            <a:pPr eaLnBrk="1" hangingPunct="1"/>
            <a:r>
              <a:rPr lang="en-US" sz="1800" b="1" dirty="0">
                <a:solidFill>
                  <a:srgbClr val="000000"/>
                </a:solidFill>
              </a:rPr>
              <a:t> </a:t>
            </a:r>
            <a:endParaRPr lang="en-US" sz="1800" dirty="0">
              <a:solidFill>
                <a:srgbClr val="000000"/>
              </a:solidFill>
            </a:endParaRPr>
          </a:p>
          <a:p>
            <a:pPr eaLnBrk="1" hangingPunct="1"/>
            <a:r>
              <a:rPr lang="en-US" sz="1800" dirty="0">
                <a:solidFill>
                  <a:srgbClr val="000000"/>
                </a:solidFill>
              </a:rPr>
              <a:t>Worldwide (infected)						10 -18 million</a:t>
            </a:r>
          </a:p>
          <a:p>
            <a:pPr eaLnBrk="1" hangingPunct="1"/>
            <a:r>
              <a:rPr lang="en-US" sz="1800" dirty="0">
                <a:solidFill>
                  <a:srgbClr val="000000"/>
                </a:solidFill>
              </a:rPr>
              <a:t>United States	(infected)				300,000		</a:t>
            </a:r>
          </a:p>
          <a:p>
            <a:pPr eaLnBrk="1" hangingPunct="1"/>
            <a:r>
              <a:rPr lang="en-US" sz="1800" dirty="0">
                <a:solidFill>
                  <a:srgbClr val="000000"/>
                </a:solidFill>
              </a:rPr>
              <a:t>Develop chronic cardiac problems			30%			</a:t>
            </a:r>
          </a:p>
          <a:p>
            <a:pPr eaLnBrk="1" hangingPunct="1"/>
            <a:r>
              <a:rPr lang="en-US" sz="1800" dirty="0">
                <a:solidFill>
                  <a:srgbClr val="000000"/>
                </a:solidFill>
              </a:rPr>
              <a:t>Develop chronic gastric problems			10%	</a:t>
            </a:r>
          </a:p>
          <a:p>
            <a:pPr eaLnBrk="1" hangingPunct="1"/>
            <a:r>
              <a:rPr lang="en-US" sz="1800" dirty="0">
                <a:solidFill>
                  <a:srgbClr val="000000"/>
                </a:solidFill>
              </a:rPr>
              <a:t>		</a:t>
            </a:r>
          </a:p>
          <a:p>
            <a:pPr eaLnBrk="1" hangingPunct="1"/>
            <a:r>
              <a:rPr lang="ja-JP" altLang="en-US" sz="1800" dirty="0">
                <a:solidFill>
                  <a:srgbClr val="000000"/>
                </a:solidFill>
              </a:rPr>
              <a:t>“</a:t>
            </a:r>
            <a:r>
              <a:rPr lang="en-US" altLang="ja-JP" sz="1800" dirty="0">
                <a:solidFill>
                  <a:srgbClr val="000000"/>
                </a:solidFill>
              </a:rPr>
              <a:t>Endemic </a:t>
            </a:r>
            <a:r>
              <a:rPr lang="en-US" altLang="ja-JP" sz="1800" dirty="0" err="1">
                <a:solidFill>
                  <a:srgbClr val="000000"/>
                </a:solidFill>
              </a:rPr>
              <a:t>Chagas</a:t>
            </a:r>
            <a:r>
              <a:rPr lang="en-US" altLang="ja-JP" sz="1800" dirty="0">
                <a:solidFill>
                  <a:srgbClr val="000000"/>
                </a:solidFill>
              </a:rPr>
              <a:t> disease has emerged as an important health disparity in the Americas. As a result, we face a situation in both Latin America and the US that bears a resemblance to the early years of the HIV/AIDS pandemic.</a:t>
            </a:r>
            <a:r>
              <a:rPr lang="ja-JP" altLang="en-US" sz="1800" dirty="0">
                <a:solidFill>
                  <a:srgbClr val="000000"/>
                </a:solidFill>
              </a:rPr>
              <a:t>”</a:t>
            </a:r>
            <a:endParaRPr lang="en-US" altLang="ja-JP" sz="1800" dirty="0">
              <a:solidFill>
                <a:srgbClr val="000000"/>
              </a:solidFill>
            </a:endParaRPr>
          </a:p>
          <a:p>
            <a:pPr eaLnBrk="1" hangingPunct="1"/>
            <a:r>
              <a:rPr lang="en-US" sz="1800" dirty="0">
                <a:solidFill>
                  <a:srgbClr val="000000"/>
                </a:solidFill>
              </a:rPr>
              <a:t> </a:t>
            </a:r>
          </a:p>
          <a:p>
            <a:pPr eaLnBrk="1" hangingPunct="1"/>
            <a:r>
              <a:rPr lang="en-US" sz="1800" dirty="0">
                <a:solidFill>
                  <a:srgbClr val="000000"/>
                </a:solidFill>
              </a:rPr>
              <a:t>Editorial in </a:t>
            </a:r>
            <a:r>
              <a:rPr lang="en-US" sz="1800" i="1" dirty="0">
                <a:solidFill>
                  <a:srgbClr val="000000"/>
                </a:solidFill>
              </a:rPr>
              <a:t>PLOS Neglected Disease</a:t>
            </a:r>
            <a:r>
              <a:rPr lang="en-US" sz="1800" dirty="0">
                <a:solidFill>
                  <a:srgbClr val="000000"/>
                </a:solidFill>
              </a:rPr>
              <a:t>, May 2012</a:t>
            </a:r>
          </a:p>
          <a:p>
            <a:pPr eaLnBrk="1" hangingPunct="1"/>
            <a:endParaRPr lang="en-US" sz="1800" dirty="0">
              <a:solidFill>
                <a:srgbClr val="000000"/>
              </a:solidFill>
            </a:endParaRPr>
          </a:p>
        </p:txBody>
      </p:sp>
      <p:sp>
        <p:nvSpPr>
          <p:cNvPr id="68610" name="TextBox 3"/>
          <p:cNvSpPr txBox="1">
            <a:spLocks noChangeArrowheads="1"/>
          </p:cNvSpPr>
          <p:nvPr/>
        </p:nvSpPr>
        <p:spPr bwMode="auto">
          <a:xfrm>
            <a:off x="488950" y="4233863"/>
            <a:ext cx="7988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After hookworm, it is the most common disease afflicting the estimated 99 million people who live on less than $2 a day in the Latin American and Caribbean region.</a:t>
            </a:r>
          </a:p>
          <a:p>
            <a:pPr eaLnBrk="1" hangingPunct="1"/>
            <a:endParaRPr lang="en-US" sz="1800">
              <a:solidFill>
                <a:srgbClr val="000000"/>
              </a:solidFill>
            </a:endParaRPr>
          </a:p>
          <a:p>
            <a:pPr eaLnBrk="1" hangingPunct="1"/>
            <a:r>
              <a:rPr lang="en-US" sz="1800">
                <a:solidFill>
                  <a:srgbClr val="000000"/>
                </a:solidFill>
              </a:rPr>
              <a:t> In 2008 globally no more than $15.6 million was spent on Chagas research and less than five million dollars of that money was used for finding new diagnostics, drugs and vaccines </a:t>
            </a:r>
          </a:p>
          <a:p>
            <a:pPr eaLnBrk="1" hangingPunct="1"/>
            <a:endParaRPr lang="en-US" sz="1800">
              <a:solidFill>
                <a:srgbClr val="000000"/>
              </a:solidFill>
            </a:endParaRPr>
          </a:p>
        </p:txBody>
      </p:sp>
    </p:spTree>
    <p:extLst>
      <p:ext uri="{BB962C8B-B14F-4D97-AF65-F5344CB8AC3E}">
        <p14:creationId xmlns:p14="http://schemas.microsoft.com/office/powerpoint/2010/main" val="3667424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784225"/>
            <a:ext cx="7018338"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0881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688940" y="1417638"/>
            <a:ext cx="7880545" cy="4341992"/>
          </a:xfrm>
          <a:prstGeom prst="rect">
            <a:avLst/>
          </a:prstGeom>
        </p:spPr>
      </p:pic>
    </p:spTree>
    <p:extLst>
      <p:ext uri="{BB962C8B-B14F-4D97-AF65-F5344CB8AC3E}">
        <p14:creationId xmlns:p14="http://schemas.microsoft.com/office/powerpoint/2010/main" val="27584515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29" name="Object 2"/>
          <p:cNvGraphicFramePr>
            <a:graphicFrameLocks noChangeAspect="1"/>
          </p:cNvGraphicFramePr>
          <p:nvPr/>
        </p:nvGraphicFramePr>
        <p:xfrm>
          <a:off x="1600200" y="1390650"/>
          <a:ext cx="5943600" cy="4076700"/>
        </p:xfrm>
        <a:graphic>
          <a:graphicData uri="http://schemas.openxmlformats.org/presentationml/2006/ole">
            <mc:AlternateContent xmlns:mc="http://schemas.openxmlformats.org/markup-compatibility/2006">
              <mc:Choice xmlns:v="urn:schemas-microsoft-com:vml" Requires="v">
                <p:oleObj spid="_x0000_s1038" name="Document" r:id="rId4" imgW="23771429" imgH="16304762" progId="Word.Document.12">
                  <p:link updateAutomatic="1"/>
                </p:oleObj>
              </mc:Choice>
              <mc:Fallback>
                <p:oleObj name="Document" r:id="rId4" imgW="23771429" imgH="16304762"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390650"/>
                        <a:ext cx="59436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166075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sp>
        <p:nvSpPr>
          <p:cNvPr id="75778" name="Content Placeholder 2"/>
          <p:cNvSpPr>
            <a:spLocks noGrp="1"/>
          </p:cNvSpPr>
          <p:nvPr>
            <p:ph idx="1"/>
          </p:nvPr>
        </p:nvSpPr>
        <p:spPr/>
        <p:txBody>
          <a:bodyPr/>
          <a:lstStyle/>
          <a:p>
            <a:endParaRPr lang="en-US">
              <a:latin typeface="Calibri" charset="0"/>
              <a:ea typeface="ＭＳ Ｐゴシック" charset="0"/>
              <a:cs typeface="ＭＳ Ｐゴシック" charset="0"/>
            </a:endParaRPr>
          </a:p>
        </p:txBody>
      </p:sp>
      <p:pic>
        <p:nvPicPr>
          <p:cNvPr id="757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036"/>
            <a:ext cx="9067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3181" y="6095429"/>
            <a:ext cx="8343619" cy="646331"/>
          </a:xfrm>
          <a:prstGeom prst="rect">
            <a:avLst/>
          </a:prstGeom>
          <a:noFill/>
        </p:spPr>
        <p:txBody>
          <a:bodyPr wrap="square" rtlCol="0">
            <a:spAutoFit/>
          </a:bodyPr>
          <a:lstStyle/>
          <a:p>
            <a:r>
              <a:rPr lang="en-US" dirty="0" smtClean="0">
                <a:solidFill>
                  <a:schemeClr val="bg1"/>
                </a:solidFill>
                <a:latin typeface="Times New Roman"/>
                <a:cs typeface="Times New Roman"/>
              </a:rPr>
              <a:t>Palmira Guevara   									U. Central Venezuela</a:t>
            </a:r>
          </a:p>
          <a:p>
            <a:r>
              <a:rPr lang="en-US" dirty="0" smtClean="0">
                <a:solidFill>
                  <a:schemeClr val="bg1"/>
                </a:solidFill>
                <a:latin typeface="Times New Roman"/>
                <a:cs typeface="Times New Roman"/>
              </a:rPr>
              <a:t>J. Med. Entomology 2005, </a:t>
            </a:r>
            <a:r>
              <a:rPr lang="en-US" i="1" dirty="0" smtClean="0">
                <a:solidFill>
                  <a:schemeClr val="bg1"/>
                </a:solidFill>
                <a:latin typeface="Times New Roman"/>
                <a:cs typeface="Times New Roman"/>
              </a:rPr>
              <a:t>42</a:t>
            </a:r>
            <a:r>
              <a:rPr lang="en-US" dirty="0" smtClean="0">
                <a:solidFill>
                  <a:schemeClr val="bg1"/>
                </a:solidFill>
                <a:latin typeface="Times New Roman"/>
                <a:cs typeface="Times New Roman"/>
              </a:rPr>
              <a:t>, 48-56.		</a:t>
            </a:r>
            <a:r>
              <a:rPr lang="en-US" dirty="0" smtClean="0"/>
              <a:t>l</a:t>
            </a:r>
            <a:endParaRPr lang="en-US" dirty="0"/>
          </a:p>
        </p:txBody>
      </p:sp>
    </p:spTree>
    <p:extLst>
      <p:ext uri="{BB962C8B-B14F-4D97-AF65-F5344CB8AC3E}">
        <p14:creationId xmlns:p14="http://schemas.microsoft.com/office/powerpoint/2010/main" val="1941488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Kissing Bug infected with bacteria</a:t>
            </a:r>
          </a:p>
        </p:txBody>
      </p:sp>
      <p:pic>
        <p:nvPicPr>
          <p:cNvPr id="9" name="Picture 8" descr="Screen Shot 2014-02-03 at 5.5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08" y="2187303"/>
            <a:ext cx="3940714" cy="2677937"/>
          </a:xfrm>
          <a:prstGeom prst="rect">
            <a:avLst/>
          </a:prstGeom>
        </p:spPr>
      </p:pic>
      <p:pic>
        <p:nvPicPr>
          <p:cNvPr id="11" name="Picture 10" descr="Screen Shot 2014-02-03 at 5.5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077" y="2187303"/>
            <a:ext cx="4077460" cy="2677937"/>
          </a:xfrm>
          <a:prstGeom prst="rect">
            <a:avLst/>
          </a:prstGeom>
        </p:spPr>
      </p:pic>
      <p:sp>
        <p:nvSpPr>
          <p:cNvPr id="12" name="TextBox 11"/>
          <p:cNvSpPr txBox="1"/>
          <p:nvPr/>
        </p:nvSpPr>
        <p:spPr>
          <a:xfrm>
            <a:off x="5077972" y="1572638"/>
            <a:ext cx="4066028" cy="461665"/>
          </a:xfrm>
          <a:prstGeom prst="rect">
            <a:avLst/>
          </a:prstGeom>
          <a:noFill/>
        </p:spPr>
        <p:txBody>
          <a:bodyPr wrap="square" rtlCol="0">
            <a:spAutoFit/>
          </a:bodyPr>
          <a:lstStyle/>
          <a:p>
            <a:r>
              <a:rPr lang="en-US" sz="2400" i="1" dirty="0" smtClean="0"/>
              <a:t>T. </a:t>
            </a:r>
            <a:r>
              <a:rPr lang="en-US" sz="2400" i="1" dirty="0" err="1"/>
              <a:t>c</a:t>
            </a:r>
            <a:r>
              <a:rPr lang="en-US" sz="2400" i="1" dirty="0" err="1" smtClean="0"/>
              <a:t>ruzi</a:t>
            </a:r>
            <a:r>
              <a:rPr lang="en-US" sz="2400" i="1" dirty="0" smtClean="0"/>
              <a:t> </a:t>
            </a:r>
            <a:r>
              <a:rPr lang="en-US" sz="2400" dirty="0" smtClean="0"/>
              <a:t>enters kissing bug</a:t>
            </a:r>
            <a:endParaRPr lang="en-US" sz="2400" dirty="0"/>
          </a:p>
        </p:txBody>
      </p:sp>
    </p:spTree>
    <p:extLst>
      <p:ext uri="{BB962C8B-B14F-4D97-AF65-F5344CB8AC3E}">
        <p14:creationId xmlns:p14="http://schemas.microsoft.com/office/powerpoint/2010/main" val="15637804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4-02-03 at 6.01.07 PM.png"/>
          <p:cNvPicPr>
            <a:picLocks noGrp="1" noChangeAspect="1"/>
          </p:cNvPicPr>
          <p:nvPr>
            <p:ph idx="1"/>
          </p:nvPr>
        </p:nvPicPr>
        <p:blipFill>
          <a:blip r:embed="rId2">
            <a:extLst>
              <a:ext uri="{28A0092B-C50C-407E-A947-70E740481C1C}">
                <a14:useLocalDpi xmlns:a14="http://schemas.microsoft.com/office/drawing/2010/main" val="0"/>
              </a:ext>
            </a:extLst>
          </a:blip>
          <a:srcRect t="13629" b="13629"/>
          <a:stretch>
            <a:fillRect/>
          </a:stretch>
        </p:blipFill>
        <p:spPr>
          <a:xfrm>
            <a:off x="579604" y="2400832"/>
            <a:ext cx="3979964" cy="2464408"/>
          </a:xfrm>
        </p:spPr>
      </p:pic>
      <p:pic>
        <p:nvPicPr>
          <p:cNvPr id="6" name="Picture 5" descr="Screen Shot 2014-02-15 at 2.55.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782" y="2400832"/>
            <a:ext cx="3503829" cy="2464408"/>
          </a:xfrm>
          <a:prstGeom prst="rect">
            <a:avLst/>
          </a:prstGeom>
        </p:spPr>
      </p:pic>
      <p:sp>
        <p:nvSpPr>
          <p:cNvPr id="7" name="TextBox 6"/>
          <p:cNvSpPr txBox="1"/>
          <p:nvPr/>
        </p:nvSpPr>
        <p:spPr>
          <a:xfrm>
            <a:off x="579604" y="1143698"/>
            <a:ext cx="4240074" cy="830997"/>
          </a:xfrm>
          <a:prstGeom prst="rect">
            <a:avLst/>
          </a:prstGeom>
          <a:noFill/>
        </p:spPr>
        <p:txBody>
          <a:bodyPr wrap="square" rtlCol="0">
            <a:spAutoFit/>
          </a:bodyPr>
          <a:lstStyle/>
          <a:p>
            <a:r>
              <a:rPr lang="en-US" sz="2400" dirty="0" smtClean="0"/>
              <a:t>Bacteria excrete </a:t>
            </a:r>
            <a:r>
              <a:rPr lang="en-US" sz="2400" dirty="0" err="1" smtClean="0"/>
              <a:t>DsRed</a:t>
            </a:r>
            <a:r>
              <a:rPr lang="en-US" sz="2400" dirty="0" smtClean="0"/>
              <a:t> sugar-binders that engulf </a:t>
            </a:r>
            <a:r>
              <a:rPr lang="en-US" sz="2400" i="1" dirty="0" smtClean="0"/>
              <a:t>T. </a:t>
            </a:r>
            <a:r>
              <a:rPr lang="en-US" sz="2400" i="1" dirty="0" err="1" smtClean="0"/>
              <a:t>cruzi</a:t>
            </a:r>
            <a:endParaRPr lang="en-US" sz="2400" i="1" dirty="0"/>
          </a:p>
        </p:txBody>
      </p:sp>
      <p:sp>
        <p:nvSpPr>
          <p:cNvPr id="8" name="TextBox 7"/>
          <p:cNvSpPr txBox="1"/>
          <p:nvPr/>
        </p:nvSpPr>
        <p:spPr>
          <a:xfrm>
            <a:off x="4926782" y="1164509"/>
            <a:ext cx="4345361" cy="461665"/>
          </a:xfrm>
          <a:prstGeom prst="rect">
            <a:avLst/>
          </a:prstGeom>
          <a:noFill/>
        </p:spPr>
        <p:txBody>
          <a:bodyPr wrap="square" rtlCol="0">
            <a:spAutoFit/>
          </a:bodyPr>
          <a:lstStyle/>
          <a:p>
            <a:r>
              <a:rPr lang="en-US" sz="2400" i="1" dirty="0" smtClean="0"/>
              <a:t>T. </a:t>
            </a:r>
            <a:r>
              <a:rPr lang="en-US" sz="2400" i="1" dirty="0" err="1"/>
              <a:t>c</a:t>
            </a:r>
            <a:r>
              <a:rPr lang="en-US" sz="2400" i="1" dirty="0" err="1" smtClean="0"/>
              <a:t>ruzi</a:t>
            </a:r>
            <a:r>
              <a:rPr lang="en-US" sz="2400" i="1" dirty="0" smtClean="0"/>
              <a:t> </a:t>
            </a:r>
            <a:r>
              <a:rPr lang="en-US" sz="2400" dirty="0" smtClean="0"/>
              <a:t>cannot enter cells</a:t>
            </a:r>
            <a:endParaRPr lang="en-US" sz="2400" dirty="0"/>
          </a:p>
        </p:txBody>
      </p:sp>
    </p:spTree>
    <p:extLst>
      <p:ext uri="{BB962C8B-B14F-4D97-AF65-F5344CB8AC3E}">
        <p14:creationId xmlns:p14="http://schemas.microsoft.com/office/powerpoint/2010/main" val="12355108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028" descr="jellyfi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33388"/>
            <a:ext cx="832485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6781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1" name="Object 2"/>
          <p:cNvGraphicFramePr>
            <a:graphicFrameLocks noChangeAspect="1"/>
          </p:cNvGraphicFramePr>
          <p:nvPr/>
        </p:nvGraphicFramePr>
        <p:xfrm>
          <a:off x="2095500" y="1898650"/>
          <a:ext cx="4953000" cy="3060700"/>
        </p:xfrm>
        <a:graphic>
          <a:graphicData uri="http://schemas.openxmlformats.org/presentationml/2006/ole">
            <mc:AlternateContent xmlns:mc="http://schemas.openxmlformats.org/markup-compatibility/2006">
              <mc:Choice xmlns:v="urn:schemas-microsoft-com:vml" Requires="v">
                <p:oleObj spid="_x0000_s45070" name="Document" r:id="rId4" imgW="19809524" imgH="12241270" progId="Word.Document.12">
                  <p:link updateAutomatic="1"/>
                </p:oleObj>
              </mc:Choice>
              <mc:Fallback>
                <p:oleObj name="Document" r:id="rId4" imgW="19809524" imgH="1224127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1898650"/>
                        <a:ext cx="4953000"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756921" y="6131632"/>
            <a:ext cx="6542883" cy="369332"/>
          </a:xfrm>
          <a:prstGeom prst="rect">
            <a:avLst/>
          </a:prstGeom>
          <a:noFill/>
        </p:spPr>
        <p:txBody>
          <a:bodyPr wrap="square" rtlCol="0">
            <a:spAutoFit/>
          </a:bodyPr>
          <a:lstStyle/>
          <a:p>
            <a:r>
              <a:rPr lang="en-US" dirty="0" smtClean="0">
                <a:solidFill>
                  <a:schemeClr val="bg1"/>
                </a:solidFill>
                <a:latin typeface="Times New Roman"/>
                <a:cs typeface="Times New Roman"/>
              </a:rPr>
              <a:t>Ravi </a:t>
            </a:r>
            <a:r>
              <a:rPr lang="en-US" dirty="0" err="1" smtClean="0">
                <a:solidFill>
                  <a:schemeClr val="bg1"/>
                </a:solidFill>
                <a:latin typeface="Times New Roman"/>
                <a:cs typeface="Times New Roman"/>
              </a:rPr>
              <a:t>Durvasula</a:t>
            </a:r>
            <a:r>
              <a:rPr lang="en-US" dirty="0" smtClean="0">
                <a:solidFill>
                  <a:schemeClr val="bg1"/>
                </a:solidFill>
                <a:latin typeface="Times New Roman"/>
                <a:cs typeface="Times New Roman"/>
              </a:rPr>
              <a:t>                               University of New Mexico, 2011</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11656760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04" y="1600200"/>
            <a:ext cx="8596996" cy="4525963"/>
          </a:xfrm>
        </p:spPr>
        <p:txBody>
          <a:bodyPr>
            <a:normAutofit/>
          </a:bodyPr>
          <a:lstStyle/>
          <a:p>
            <a:pPr marL="0" indent="0">
              <a:buNone/>
            </a:pPr>
            <a:r>
              <a:rPr lang="en-US" sz="4200" b="1" dirty="0" smtClean="0"/>
              <a:t>Cancer </a:t>
            </a:r>
            <a:r>
              <a:rPr lang="en-US" sz="2000" dirty="0" smtClean="0"/>
              <a:t>(USA 2012)</a:t>
            </a:r>
            <a:endParaRPr lang="en-US" sz="2000" dirty="0"/>
          </a:p>
          <a:p>
            <a:pPr marL="0" indent="0">
              <a:buNone/>
            </a:pPr>
            <a:r>
              <a:rPr lang="en-US" dirty="0"/>
              <a:t> </a:t>
            </a:r>
          </a:p>
          <a:p>
            <a:pPr marL="0" indent="0">
              <a:buNone/>
            </a:pPr>
            <a:r>
              <a:rPr lang="en-US" dirty="0" smtClean="0"/>
              <a:t>				</a:t>
            </a:r>
            <a:r>
              <a:rPr lang="en-US" sz="2400" dirty="0" smtClean="0"/>
              <a:t>			Male</a:t>
            </a:r>
            <a:r>
              <a:rPr lang="en-US" sz="2400" dirty="0"/>
              <a:t>		</a:t>
            </a:r>
            <a:r>
              <a:rPr lang="en-US" sz="2400" dirty="0" smtClean="0"/>
              <a:t>	Female</a:t>
            </a:r>
            <a:r>
              <a:rPr lang="en-US" sz="2400" dirty="0"/>
              <a:t>		</a:t>
            </a:r>
            <a:r>
              <a:rPr lang="en-US" sz="2400" dirty="0" smtClean="0"/>
              <a:t>	Total</a:t>
            </a:r>
            <a:endParaRPr lang="en-US" sz="2400" dirty="0"/>
          </a:p>
          <a:p>
            <a:pPr marL="0" indent="0">
              <a:buNone/>
            </a:pPr>
            <a:r>
              <a:rPr lang="en-US" sz="2400" dirty="0"/>
              <a:t>Estimated New Cases		848,170		790,740  		1,638,910</a:t>
            </a:r>
          </a:p>
          <a:p>
            <a:pPr marL="0" indent="0">
              <a:buNone/>
            </a:pPr>
            <a:r>
              <a:rPr lang="en-US" sz="2400" dirty="0"/>
              <a:t>Estimated Deaths			301,820		275,370		577,190</a:t>
            </a:r>
          </a:p>
          <a:p>
            <a:pPr marL="0" indent="0">
              <a:buNone/>
            </a:pPr>
            <a:r>
              <a:rPr lang="en-US" b="1" dirty="0"/>
              <a:t> </a:t>
            </a:r>
            <a:endParaRPr lang="en-US" b="1" dirty="0" smtClean="0"/>
          </a:p>
          <a:p>
            <a:pPr marL="0" indent="0">
              <a:buNone/>
            </a:pPr>
            <a:endParaRPr lang="en-US" b="1" dirty="0"/>
          </a:p>
        </p:txBody>
      </p:sp>
    </p:spTree>
    <p:extLst>
      <p:ext uri="{BB962C8B-B14F-4D97-AF65-F5344CB8AC3E}">
        <p14:creationId xmlns:p14="http://schemas.microsoft.com/office/powerpoint/2010/main" val="7778154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1206500"/>
            <a:ext cx="5486400" cy="4445000"/>
          </a:xfrm>
          <a:prstGeom prst="rect">
            <a:avLst/>
          </a:prstGeom>
        </p:spPr>
      </p:pic>
      <p:sp>
        <p:nvSpPr>
          <p:cNvPr id="2" name="TextBox 1"/>
          <p:cNvSpPr txBox="1"/>
          <p:nvPr/>
        </p:nvSpPr>
        <p:spPr>
          <a:xfrm>
            <a:off x="1039164" y="6285565"/>
            <a:ext cx="6453079" cy="369332"/>
          </a:xfrm>
          <a:prstGeom prst="rect">
            <a:avLst/>
          </a:prstGeom>
          <a:noFill/>
        </p:spPr>
        <p:txBody>
          <a:bodyPr wrap="square" rtlCol="0">
            <a:spAutoFit/>
          </a:bodyPr>
          <a:lstStyle/>
          <a:p>
            <a:r>
              <a:rPr lang="en-US" dirty="0" smtClean="0">
                <a:solidFill>
                  <a:schemeClr val="bg1"/>
                </a:solidFill>
                <a:latin typeface="Times New Roman"/>
                <a:cs typeface="Times New Roman"/>
              </a:rPr>
              <a:t>Bob Hoffman                                                             Anticancer Inc.  </a:t>
            </a:r>
            <a:endParaRPr lang="en-US" dirty="0"/>
          </a:p>
        </p:txBody>
      </p:sp>
    </p:spTree>
    <p:extLst>
      <p:ext uri="{BB962C8B-B14F-4D97-AF65-F5344CB8AC3E}">
        <p14:creationId xmlns:p14="http://schemas.microsoft.com/office/powerpoint/2010/main" val="3277222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8800" y="1358900"/>
            <a:ext cx="5486400" cy="4140200"/>
          </a:xfrm>
          <a:prstGeom prst="rect">
            <a:avLst/>
          </a:prstGeom>
        </p:spPr>
      </p:pic>
      <p:sp>
        <p:nvSpPr>
          <p:cNvPr id="3" name="TextBox 2"/>
          <p:cNvSpPr txBox="1"/>
          <p:nvPr/>
        </p:nvSpPr>
        <p:spPr>
          <a:xfrm>
            <a:off x="1526673" y="6272738"/>
            <a:ext cx="6453079" cy="369332"/>
          </a:xfrm>
          <a:prstGeom prst="rect">
            <a:avLst/>
          </a:prstGeom>
          <a:noFill/>
        </p:spPr>
        <p:txBody>
          <a:bodyPr wrap="square" rtlCol="0">
            <a:spAutoFit/>
          </a:bodyPr>
          <a:lstStyle/>
          <a:p>
            <a:r>
              <a:rPr lang="en-US" dirty="0" smtClean="0">
                <a:solidFill>
                  <a:schemeClr val="bg1"/>
                </a:solidFill>
                <a:latin typeface="Times New Roman"/>
                <a:cs typeface="Times New Roman"/>
              </a:rPr>
              <a:t>Bob Hoffman                                                             Anticancer Inc.  </a:t>
            </a:r>
            <a:endParaRPr lang="en-US" dirty="0"/>
          </a:p>
        </p:txBody>
      </p:sp>
    </p:spTree>
    <p:extLst>
      <p:ext uri="{BB962C8B-B14F-4D97-AF65-F5344CB8AC3E}">
        <p14:creationId xmlns:p14="http://schemas.microsoft.com/office/powerpoint/2010/main" val="34321508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5659" y="602454"/>
            <a:ext cx="6557678" cy="4967937"/>
          </a:xfrm>
          <a:prstGeom prst="rect">
            <a:avLst/>
          </a:prstGeom>
        </p:spPr>
      </p:pic>
      <p:sp>
        <p:nvSpPr>
          <p:cNvPr id="5" name="TextBox 4"/>
          <p:cNvSpPr txBox="1"/>
          <p:nvPr/>
        </p:nvSpPr>
        <p:spPr>
          <a:xfrm>
            <a:off x="706718" y="5765146"/>
            <a:ext cx="7600585" cy="923330"/>
          </a:xfrm>
          <a:prstGeom prst="rect">
            <a:avLst/>
          </a:prstGeom>
          <a:noFill/>
        </p:spPr>
        <p:txBody>
          <a:bodyPr wrap="square" rtlCol="0">
            <a:spAutoFit/>
          </a:bodyPr>
          <a:lstStyle/>
          <a:p>
            <a:r>
              <a:rPr lang="en-US" dirty="0">
                <a:solidFill>
                  <a:schemeClr val="bg1"/>
                </a:solidFill>
              </a:rPr>
              <a:t>In vivo internal tumor illumination by telomerase-dependent adenoviral GFP for precise surgical navigation, </a:t>
            </a:r>
            <a:r>
              <a:rPr lang="en-US" i="1" dirty="0">
                <a:solidFill>
                  <a:schemeClr val="bg1"/>
                </a:solidFill>
              </a:rPr>
              <a:t>Proceedings of the National Academy of Sciences</a:t>
            </a:r>
            <a:r>
              <a:rPr lang="en-US" dirty="0">
                <a:solidFill>
                  <a:schemeClr val="bg1"/>
                </a:solidFill>
              </a:rPr>
              <a:t> </a:t>
            </a:r>
            <a:r>
              <a:rPr lang="en-US" dirty="0" smtClean="0">
                <a:solidFill>
                  <a:schemeClr val="bg1"/>
                </a:solidFill>
              </a:rPr>
              <a:t>2009</a:t>
            </a:r>
            <a:r>
              <a:rPr lang="en-US" i="1" dirty="0" smtClean="0">
                <a:solidFill>
                  <a:schemeClr val="bg1"/>
                </a:solidFill>
              </a:rPr>
              <a:t>, 106</a:t>
            </a:r>
            <a:r>
              <a:rPr lang="en-US" dirty="0">
                <a:solidFill>
                  <a:schemeClr val="bg1"/>
                </a:solidFill>
              </a:rPr>
              <a:t>, 14514-14517.</a:t>
            </a:r>
            <a:r>
              <a:rPr lang="en-US" dirty="0" smtClean="0">
                <a:solidFill>
                  <a:schemeClr val="bg1"/>
                </a:solidFill>
                <a:effectLst/>
              </a:rPr>
              <a:t> </a:t>
            </a:r>
            <a:endParaRPr lang="en-US" dirty="0">
              <a:solidFill>
                <a:schemeClr val="bg1"/>
              </a:solidFill>
            </a:endParaRPr>
          </a:p>
        </p:txBody>
      </p:sp>
    </p:spTree>
    <p:extLst>
      <p:ext uri="{BB962C8B-B14F-4D97-AF65-F5344CB8AC3E}">
        <p14:creationId xmlns:p14="http://schemas.microsoft.com/office/powerpoint/2010/main" val="33017535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142" y="2115370"/>
            <a:ext cx="8654143" cy="3544561"/>
          </a:xfrm>
          <a:prstGeom prst="rect">
            <a:avLst/>
          </a:prstGeom>
        </p:spPr>
        <p:txBody>
          <a:bodyPr wrap="square">
            <a:spAutoFit/>
          </a:bodyPr>
          <a:lstStyle/>
          <a:p>
            <a:pPr marL="457200" marR="0" indent="-457200" algn="just">
              <a:spcBef>
                <a:spcPts val="0"/>
              </a:spcBef>
              <a:spcAft>
                <a:spcPts val="0"/>
              </a:spcAft>
            </a:pPr>
            <a:r>
              <a:rPr lang="en-US" sz="1400" b="1" dirty="0" smtClean="0">
                <a:latin typeface="Cambria"/>
                <a:ea typeface="Cambria"/>
                <a:cs typeface="Arial"/>
              </a:rPr>
              <a:t>Brain </a:t>
            </a:r>
            <a:r>
              <a:rPr lang="en-US" sz="1400" b="1" dirty="0">
                <a:latin typeface="Cambria"/>
                <a:ea typeface="Cambria"/>
                <a:cs typeface="Arial"/>
              </a:rPr>
              <a:t>Disease				</a:t>
            </a:r>
            <a:r>
              <a:rPr lang="en-US" sz="1400" b="1" dirty="0" smtClean="0">
                <a:latin typeface="Cambria"/>
                <a:ea typeface="Cambria"/>
                <a:cs typeface="Arial"/>
              </a:rPr>
              <a:t>People </a:t>
            </a:r>
            <a:r>
              <a:rPr lang="en-US" sz="1400" b="1" dirty="0">
                <a:latin typeface="Cambria"/>
                <a:ea typeface="Cambria"/>
                <a:cs typeface="Arial"/>
              </a:rPr>
              <a:t>Currently Living with </a:t>
            </a:r>
            <a:r>
              <a:rPr lang="en-US" sz="1400" b="1" dirty="0" smtClean="0">
                <a:latin typeface="Cambria"/>
                <a:ea typeface="Cambria"/>
                <a:cs typeface="Arial"/>
              </a:rPr>
              <a:t>Disorder </a:t>
            </a:r>
            <a:r>
              <a:rPr lang="en-US" sz="1400" b="1" dirty="0">
                <a:latin typeface="Cambria"/>
                <a:ea typeface="Cambria"/>
                <a:cs typeface="Arial"/>
              </a:rPr>
              <a:t>in the United States</a:t>
            </a:r>
            <a:endParaRPr lang="en-US" sz="1400" dirty="0">
              <a:latin typeface="Cambria"/>
              <a:ea typeface="Cambria"/>
              <a:cs typeface="Times New Roman"/>
            </a:endParaRPr>
          </a:p>
          <a:p>
            <a:pPr algn="just"/>
            <a:r>
              <a:rPr lang="en-US" sz="1400" dirty="0">
                <a:latin typeface="Cambria"/>
                <a:ea typeface="Cambria"/>
                <a:cs typeface="Arial"/>
              </a:rPr>
              <a:t>Alzheimer’s									4,000,000</a:t>
            </a:r>
            <a:endParaRPr lang="en-US" sz="1400" dirty="0">
              <a:latin typeface="Cambria"/>
              <a:ea typeface="Cambria"/>
              <a:cs typeface="Times New Roman"/>
            </a:endParaRPr>
          </a:p>
          <a:p>
            <a:pPr algn="just"/>
            <a:r>
              <a:rPr lang="en-US" sz="1400" dirty="0">
                <a:latin typeface="Cambria"/>
                <a:ea typeface="Cambria"/>
                <a:cs typeface="Arial"/>
              </a:rPr>
              <a:t>Parkinson’s									1,000,000</a:t>
            </a:r>
            <a:endParaRPr lang="en-US" sz="1400" dirty="0">
              <a:latin typeface="Cambria"/>
              <a:ea typeface="Cambria"/>
              <a:cs typeface="Times New Roman"/>
            </a:endParaRPr>
          </a:p>
          <a:p>
            <a:pPr algn="just"/>
            <a:r>
              <a:rPr lang="en-US" sz="1400" dirty="0">
                <a:latin typeface="Cambria"/>
                <a:ea typeface="Cambria"/>
                <a:cs typeface="Arial"/>
              </a:rPr>
              <a:t>Huntington’s								</a:t>
            </a:r>
            <a:r>
              <a:rPr lang="en-US" sz="1400" dirty="0" smtClean="0">
                <a:latin typeface="Cambria"/>
                <a:ea typeface="Cambria"/>
                <a:cs typeface="Arial"/>
              </a:rPr>
              <a:t>30,000</a:t>
            </a:r>
            <a:endParaRPr lang="en-US" sz="1400" dirty="0">
              <a:latin typeface="Cambria"/>
              <a:ea typeface="Cambria"/>
              <a:cs typeface="Times New Roman"/>
            </a:endParaRPr>
          </a:p>
          <a:p>
            <a:pPr algn="just"/>
            <a:r>
              <a:rPr lang="en-US" sz="1400" dirty="0">
                <a:latin typeface="Cambria"/>
                <a:ea typeface="Cambria"/>
                <a:cs typeface="Arial"/>
              </a:rPr>
              <a:t>ALS										25,000</a:t>
            </a:r>
            <a:endParaRPr lang="en-US" sz="1400" dirty="0">
              <a:latin typeface="Cambria"/>
              <a:ea typeface="Cambria"/>
              <a:cs typeface="Times New Roman"/>
            </a:endParaRPr>
          </a:p>
          <a:p>
            <a:pPr algn="just"/>
            <a:r>
              <a:rPr lang="en-US" sz="1400" dirty="0">
                <a:latin typeface="Cambria"/>
                <a:ea typeface="Cambria"/>
                <a:cs typeface="Arial"/>
              </a:rPr>
              <a:t> </a:t>
            </a:r>
            <a:endParaRPr lang="en-US" sz="1400" dirty="0" smtClean="0">
              <a:latin typeface="Cambria"/>
              <a:ea typeface="Cambria"/>
              <a:cs typeface="Arial"/>
            </a:endParaRPr>
          </a:p>
          <a:p>
            <a:pPr algn="just"/>
            <a:endParaRPr lang="en-US" sz="1400" dirty="0">
              <a:latin typeface="Cambria"/>
              <a:ea typeface="Cambria"/>
              <a:cs typeface="Arial"/>
            </a:endParaRPr>
          </a:p>
          <a:p>
            <a:pPr algn="just"/>
            <a:endParaRPr lang="en-US" sz="1400" dirty="0">
              <a:latin typeface="Cambria"/>
              <a:ea typeface="Cambria"/>
              <a:cs typeface="Times New Roman"/>
            </a:endParaRPr>
          </a:p>
          <a:p>
            <a:pPr>
              <a:spcBef>
                <a:spcPts val="10"/>
              </a:spcBef>
              <a:spcAft>
                <a:spcPts val="10"/>
              </a:spcAft>
            </a:pPr>
            <a:r>
              <a:rPr lang="en-US" sz="1400" dirty="0">
                <a:latin typeface="Garamond"/>
                <a:ea typeface="Cambria"/>
                <a:cs typeface="Times New Roman"/>
              </a:rPr>
              <a:t>And men ought to know that from nothing else but thence [from the brain] come joys, delights, laughter and sports, and sorrows, </a:t>
            </a:r>
            <a:r>
              <a:rPr lang="en-US" sz="1400" dirty="0" err="1">
                <a:latin typeface="Garamond"/>
                <a:ea typeface="Cambria"/>
                <a:cs typeface="Times New Roman"/>
              </a:rPr>
              <a:t>griefs</a:t>
            </a:r>
            <a:r>
              <a:rPr lang="en-US" sz="1400" dirty="0">
                <a:latin typeface="Garamond"/>
                <a:ea typeface="Cambria"/>
                <a:cs typeface="Times New Roman"/>
              </a:rPr>
              <a:t>, despondency, and lamentations. And by this, in an especial manner, we acquire wisdom and knowledge, and see and hear, and know what are foul and hat are fair, what are bad and what are good, what are sweet, and what unsavory... And by the same organ we become mad and delirious, and fears and terrors assail us... All these things we endure from the brain, when it is not healthy.</a:t>
            </a:r>
            <a:endParaRPr lang="en-US" sz="1400" dirty="0">
              <a:latin typeface="Times"/>
              <a:ea typeface="Cambria"/>
              <a:cs typeface="Times New Roman"/>
            </a:endParaRPr>
          </a:p>
          <a:p>
            <a:pPr>
              <a:spcBef>
                <a:spcPts val="10"/>
              </a:spcBef>
              <a:spcAft>
                <a:spcPts val="10"/>
              </a:spcAft>
            </a:pPr>
            <a:r>
              <a:rPr lang="en-US" sz="1400" dirty="0">
                <a:latin typeface="Cambria"/>
                <a:ea typeface="Cambria"/>
                <a:cs typeface="Times New Roman"/>
              </a:rPr>
              <a:t> </a:t>
            </a:r>
            <a:endParaRPr lang="en-US" sz="1400" dirty="0">
              <a:latin typeface="Times"/>
              <a:ea typeface="Cambria"/>
              <a:cs typeface="Times New Roman"/>
            </a:endParaRPr>
          </a:p>
          <a:p>
            <a:r>
              <a:rPr lang="en-US" sz="1400" dirty="0">
                <a:latin typeface="Cambria"/>
                <a:ea typeface="Cambria"/>
                <a:cs typeface="Times New Roman"/>
              </a:rPr>
              <a:t>Hippocrates</a:t>
            </a:r>
          </a:p>
          <a:p>
            <a:r>
              <a:rPr lang="en-US" sz="1400" i="1" dirty="0">
                <a:latin typeface="Cambria"/>
                <a:ea typeface="Cambria"/>
                <a:cs typeface="Times New Roman"/>
              </a:rPr>
              <a:t>The Genuine Works of Hippocrates</a:t>
            </a:r>
            <a:r>
              <a:rPr lang="en-US" sz="1400" dirty="0">
                <a:latin typeface="Cambria"/>
                <a:ea typeface="Cambria"/>
                <a:cs typeface="Times New Roman"/>
              </a:rPr>
              <a:t>, trans. Francis Adams (1886), Vol. 2, 344-5. </a:t>
            </a:r>
            <a:endParaRPr lang="en-US" sz="1400" dirty="0">
              <a:effectLst/>
              <a:latin typeface="Cambria"/>
              <a:ea typeface="Cambria"/>
              <a:cs typeface="Times New Roman"/>
            </a:endParaRPr>
          </a:p>
        </p:txBody>
      </p:sp>
    </p:spTree>
    <p:extLst>
      <p:ext uri="{BB962C8B-B14F-4D97-AF65-F5344CB8AC3E}">
        <p14:creationId xmlns:p14="http://schemas.microsoft.com/office/powerpoint/2010/main" val="41063595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153GF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56126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sci1004b10_svoboda485x3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200400"/>
            <a:ext cx="42672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09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474663"/>
            <a:ext cx="6611938"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6" name="Picture 2" descr="IMAGE - PLATE - 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3522663"/>
            <a:ext cx="2976563"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Box 5"/>
          <p:cNvSpPr txBox="1">
            <a:spLocks noChangeArrowheads="1"/>
          </p:cNvSpPr>
          <p:nvPr/>
        </p:nvSpPr>
        <p:spPr bwMode="auto">
          <a:xfrm>
            <a:off x="6049963" y="3522663"/>
            <a:ext cx="2633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chemeClr val="bg1"/>
                </a:solidFill>
                <a:latin typeface="Calibri" charset="0"/>
              </a:rPr>
              <a:t>Davidson </a:t>
            </a:r>
            <a:r>
              <a:rPr lang="en-US" sz="1200" i="1">
                <a:solidFill>
                  <a:schemeClr val="bg1"/>
                </a:solidFill>
                <a:latin typeface="Calibri" charset="0"/>
              </a:rPr>
              <a:t>Chem Soc Rev </a:t>
            </a:r>
            <a:r>
              <a:rPr lang="en-US" sz="1200">
                <a:solidFill>
                  <a:schemeClr val="bg1"/>
                </a:solidFill>
                <a:latin typeface="Calibri" charset="0"/>
              </a:rPr>
              <a:t>2009, </a:t>
            </a:r>
            <a:r>
              <a:rPr lang="en-US" sz="1200" b="1">
                <a:solidFill>
                  <a:schemeClr val="bg1"/>
                </a:solidFill>
                <a:latin typeface="Calibri" charset="0"/>
              </a:rPr>
              <a:t>38</a:t>
            </a:r>
            <a:r>
              <a:rPr lang="en-US" sz="1200">
                <a:solidFill>
                  <a:schemeClr val="bg1"/>
                </a:solidFill>
                <a:latin typeface="Calibri" charset="0"/>
              </a:rPr>
              <a:t>, 2887</a:t>
            </a:r>
          </a:p>
        </p:txBody>
      </p:sp>
      <p:sp>
        <p:nvSpPr>
          <p:cNvPr id="123908" name="TextBox 7"/>
          <p:cNvSpPr txBox="1">
            <a:spLocks noChangeArrowheads="1"/>
          </p:cNvSpPr>
          <p:nvPr/>
        </p:nvSpPr>
        <p:spPr bwMode="auto">
          <a:xfrm>
            <a:off x="5253038" y="6359525"/>
            <a:ext cx="955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chemeClr val="bg1"/>
                </a:solidFill>
                <a:latin typeface="Calibri" charset="0"/>
              </a:rPr>
              <a:t>Credit: Tsien</a:t>
            </a:r>
          </a:p>
        </p:txBody>
      </p:sp>
    </p:spTree>
    <p:extLst>
      <p:ext uri="{BB962C8B-B14F-4D97-AF65-F5344CB8AC3E}">
        <p14:creationId xmlns:p14="http://schemas.microsoft.com/office/powerpoint/2010/main" val="54048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026" descr="76-3-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1717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496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eissman_cortex_3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36576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3"/>
          <p:cNvSpPr txBox="1">
            <a:spLocks noChangeArrowheads="1"/>
          </p:cNvSpPr>
          <p:nvPr/>
        </p:nvSpPr>
        <p:spPr bwMode="auto">
          <a:xfrm>
            <a:off x="2209800" y="5867400"/>
            <a:ext cx="4949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aseline="-25000">
                <a:solidFill>
                  <a:schemeClr val="bg1"/>
                </a:solidFill>
                <a:latin typeface="Times New Roman" charset="0"/>
              </a:rPr>
              <a:t>Cerebral cortex. </a:t>
            </a:r>
          </a:p>
          <a:p>
            <a:pPr algn="ctr"/>
            <a:r>
              <a:rPr lang="en-US" i="1" baseline="-25000">
                <a:solidFill>
                  <a:schemeClr val="bg1"/>
                </a:solidFill>
                <a:latin typeface="Times New Roman" charset="0"/>
              </a:rPr>
              <a:t>(Confocal image by Tamily Weissman.  Mouse by Jean Livet and Ryan Draft.)</a:t>
            </a:r>
          </a:p>
          <a:p>
            <a:pPr algn="ctr"/>
            <a:endParaRPr lang="en-US">
              <a:solidFill>
                <a:schemeClr val="bg1"/>
              </a:solidFill>
            </a:endParaRPr>
          </a:p>
        </p:txBody>
      </p:sp>
    </p:spTree>
    <p:extLst>
      <p:ext uri="{BB962C8B-B14F-4D97-AF65-F5344CB8AC3E}">
        <p14:creationId xmlns:p14="http://schemas.microsoft.com/office/powerpoint/2010/main" val="244017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wpi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4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398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axolot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4800"/>
            <a:ext cx="67056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descr="im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76600"/>
            <a:ext cx="715486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6898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p:cNvSpPr>
          <p:nvPr/>
        </p:nvSpPr>
        <p:spPr bwMode="auto">
          <a:xfrm>
            <a:off x="0" y="5257800"/>
            <a:ext cx="8991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sz="1800">
              <a:solidFill>
                <a:schemeClr val="bg1"/>
              </a:solidFill>
            </a:endParaRPr>
          </a:p>
          <a:p>
            <a:pPr eaLnBrk="1" hangingPunct="1"/>
            <a:endParaRPr lang="en-US" sz="1800">
              <a:solidFill>
                <a:schemeClr val="bg1"/>
              </a:solidFill>
            </a:endParaRPr>
          </a:p>
          <a:p>
            <a:pPr algn="ctr" eaLnBrk="1" hangingPunct="1"/>
            <a:r>
              <a:rPr lang="en-US" sz="1800" u="sng">
                <a:solidFill>
                  <a:schemeClr val="folHlink"/>
                </a:solidFill>
              </a:rPr>
              <a:t>http://gfp.conncoll.edu</a:t>
            </a:r>
          </a:p>
        </p:txBody>
      </p:sp>
      <p:pic>
        <p:nvPicPr>
          <p:cNvPr id="101378" name="Picture 3" descr="GFP-Screen"/>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752600" y="228600"/>
            <a:ext cx="5407025" cy="5195888"/>
          </a:xfrm>
        </p:spPr>
      </p:pic>
    </p:spTree>
    <p:extLst>
      <p:ext uri="{BB962C8B-B14F-4D97-AF65-F5344CB8AC3E}">
        <p14:creationId xmlns:p14="http://schemas.microsoft.com/office/powerpoint/2010/main" val="274135969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Page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363"/>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92125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descr="Mrs. Angler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8"/>
            <a:ext cx="91440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6316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Brainbo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6657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gfp-aequo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7848600" cy="5886450"/>
          </a:xfrm>
          <a:prstGeom prst="rect">
            <a:avLst/>
          </a:prstGeom>
          <a:noFill/>
          <a:ln w="9525">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12291" name="Oval 3"/>
          <p:cNvSpPr>
            <a:spLocks noChangeArrowheads="1"/>
          </p:cNvSpPr>
          <p:nvPr/>
        </p:nvSpPr>
        <p:spPr bwMode="auto">
          <a:xfrm>
            <a:off x="2590800" y="2286000"/>
            <a:ext cx="1676400" cy="838200"/>
          </a:xfrm>
          <a:prstGeom prst="ellipse">
            <a:avLst/>
          </a:prstGeom>
          <a:solidFill>
            <a:schemeClr val="accent1"/>
          </a:solidFill>
          <a:ln w="9525">
            <a:solidFill>
              <a:schemeClr val="tx1"/>
            </a:solidFill>
            <a:round/>
            <a:headEnd/>
            <a:tailEnd/>
          </a:ln>
        </p:spPr>
        <p:txBody>
          <a:bodyPr wrap="none" anchor="ctr"/>
          <a:lstStyle/>
          <a:p>
            <a:pPr eaLnBrk="1" hangingPunct="1"/>
            <a:r>
              <a:rPr lang="en-US" sz="1800"/>
              <a:t>Aequorin</a:t>
            </a:r>
          </a:p>
        </p:txBody>
      </p:sp>
      <p:sp>
        <p:nvSpPr>
          <p:cNvPr id="12292" name="Line 4"/>
          <p:cNvSpPr>
            <a:spLocks noChangeShapeType="1"/>
          </p:cNvSpPr>
          <p:nvPr/>
        </p:nvSpPr>
        <p:spPr bwMode="auto">
          <a:xfrm>
            <a:off x="4495800" y="2743200"/>
            <a:ext cx="76200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3" name="Rectangle 5"/>
          <p:cNvSpPr>
            <a:spLocks noChangeArrowheads="1"/>
          </p:cNvSpPr>
          <p:nvPr/>
        </p:nvSpPr>
        <p:spPr bwMode="auto">
          <a:xfrm>
            <a:off x="5486400" y="2438400"/>
            <a:ext cx="685800" cy="1143000"/>
          </a:xfrm>
          <a:prstGeom prst="rect">
            <a:avLst/>
          </a:prstGeom>
          <a:solidFill>
            <a:schemeClr val="folHlink"/>
          </a:solidFill>
          <a:ln w="9525">
            <a:solidFill>
              <a:schemeClr val="tx1"/>
            </a:solidFill>
            <a:miter lim="800000"/>
            <a:headEnd/>
            <a:tailEnd/>
          </a:ln>
        </p:spPr>
        <p:txBody>
          <a:bodyPr wrap="none" anchor="ctr"/>
          <a:lstStyle/>
          <a:p>
            <a:pPr algn="ctr" eaLnBrk="1" hangingPunct="1"/>
            <a:endParaRPr lang="en-US" sz="1800">
              <a:solidFill>
                <a:srgbClr val="66FF33"/>
              </a:solidFill>
            </a:endParaRPr>
          </a:p>
        </p:txBody>
      </p:sp>
      <p:sp>
        <p:nvSpPr>
          <p:cNvPr id="12294" name="Line 6"/>
          <p:cNvSpPr>
            <a:spLocks noChangeShapeType="1"/>
          </p:cNvSpPr>
          <p:nvPr/>
        </p:nvSpPr>
        <p:spPr bwMode="auto">
          <a:xfrm flipV="1">
            <a:off x="6019800" y="1600200"/>
            <a:ext cx="457200" cy="685800"/>
          </a:xfrm>
          <a:prstGeom prst="line">
            <a:avLst/>
          </a:prstGeom>
          <a:noFill/>
          <a:ln w="762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5" name="Text Box 7"/>
          <p:cNvSpPr txBox="1">
            <a:spLocks noChangeArrowheads="1"/>
          </p:cNvSpPr>
          <p:nvPr/>
        </p:nvSpPr>
        <p:spPr bwMode="auto">
          <a:xfrm>
            <a:off x="5546725" y="2855913"/>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GFP</a:t>
            </a:r>
          </a:p>
        </p:txBody>
      </p:sp>
      <p:sp>
        <p:nvSpPr>
          <p:cNvPr id="12296" name="Text Box 8"/>
          <p:cNvSpPr txBox="1">
            <a:spLocks noChangeArrowheads="1"/>
          </p:cNvSpPr>
          <p:nvPr/>
        </p:nvSpPr>
        <p:spPr bwMode="auto">
          <a:xfrm>
            <a:off x="2727325" y="1560513"/>
            <a:ext cx="73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Ca2+</a:t>
            </a:r>
          </a:p>
        </p:txBody>
      </p:sp>
      <p:sp>
        <p:nvSpPr>
          <p:cNvPr id="12297" name="Line 9"/>
          <p:cNvSpPr>
            <a:spLocks noChangeShapeType="1"/>
          </p:cNvSpPr>
          <p:nvPr/>
        </p:nvSpPr>
        <p:spPr bwMode="auto">
          <a:xfrm>
            <a:off x="3276600" y="1828800"/>
            <a:ext cx="228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29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819400"/>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16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298"/>
                                        </p:tgtEl>
                                        <p:attrNameLst>
                                          <p:attrName>style.visibility</p:attrName>
                                        </p:attrNameLst>
                                      </p:cBhvr>
                                      <p:to>
                                        <p:strVal val="visible"/>
                                      </p:to>
                                    </p:set>
                                    <p:anim calcmode="lin" valueType="num">
                                      <p:cBhvr additive="base">
                                        <p:cTn id="7" dur="500" fill="hold"/>
                                        <p:tgtEl>
                                          <p:spTgt spid="12298"/>
                                        </p:tgtEl>
                                        <p:attrNameLst>
                                          <p:attrName>ppt_x</p:attrName>
                                        </p:attrNameLst>
                                      </p:cBhvr>
                                      <p:tavLst>
                                        <p:tav tm="0">
                                          <p:val>
                                            <p:strVal val="1+#ppt_w/2"/>
                                          </p:val>
                                        </p:tav>
                                        <p:tav tm="100000">
                                          <p:val>
                                            <p:strVal val="#ppt_x"/>
                                          </p:val>
                                        </p:tav>
                                      </p:tavLst>
                                    </p:anim>
                                    <p:anim calcmode="lin" valueType="num">
                                      <p:cBhvr additive="base">
                                        <p:cTn id="8" dur="500" fill="hold"/>
                                        <p:tgtEl>
                                          <p:spTgt spid="122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2296"/>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1229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229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229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2293"/>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22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2294"/>
                                        </p:tgtEl>
                                        <p:attrNameLst>
                                          <p:attrName>style.visibility</p:attrName>
                                        </p:attrNameLst>
                                      </p:cBhvr>
                                      <p:to>
                                        <p:strVal val="visible"/>
                                      </p:to>
                                    </p:set>
                                    <p:anim calcmode="lin" valueType="num">
                                      <p:cBhvr>
                                        <p:cTn id="35" dur="500" fill="hold"/>
                                        <p:tgtEl>
                                          <p:spTgt spid="12294"/>
                                        </p:tgtEl>
                                        <p:attrNameLst>
                                          <p:attrName>ppt_w</p:attrName>
                                        </p:attrNameLst>
                                      </p:cBhvr>
                                      <p:tavLst>
                                        <p:tav tm="0">
                                          <p:val>
                                            <p:fltVal val="0"/>
                                          </p:val>
                                        </p:tav>
                                        <p:tav tm="100000">
                                          <p:val>
                                            <p:strVal val="#ppt_w"/>
                                          </p:val>
                                        </p:tav>
                                      </p:tavLst>
                                    </p:anim>
                                    <p:anim calcmode="lin" valueType="num">
                                      <p:cBhvr>
                                        <p:cTn id="36" dur="500" fill="hold"/>
                                        <p:tgtEl>
                                          <p:spTgt spid="122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p:bldP spid="12293" grpId="0" animBg="1" autoUpdateAnimBg="0"/>
      <p:bldP spid="12294" grpId="0" animBg="1"/>
      <p:bldP spid="12295" grpId="0" autoUpdateAnimBg="0"/>
      <p:bldP spid="12296" grpId="0" autoUpdateAnimBg="0"/>
      <p:bldP spid="122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NAgfp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descr="DNAnormalsmall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656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862525"/>
            <a:ext cx="6350000" cy="4445000"/>
          </a:xfrm>
          <a:prstGeom prst="rect">
            <a:avLst/>
          </a:prstGeom>
        </p:spPr>
      </p:pic>
      <p:sp>
        <p:nvSpPr>
          <p:cNvPr id="3" name="TextBox 2"/>
          <p:cNvSpPr txBox="1"/>
          <p:nvPr/>
        </p:nvSpPr>
        <p:spPr>
          <a:xfrm>
            <a:off x="3373432" y="5940182"/>
            <a:ext cx="2672576" cy="461665"/>
          </a:xfrm>
          <a:prstGeom prst="rect">
            <a:avLst/>
          </a:prstGeom>
          <a:noFill/>
        </p:spPr>
        <p:txBody>
          <a:bodyPr wrap="none" rtlCol="0">
            <a:spAutoFit/>
          </a:bodyPr>
          <a:lstStyle/>
          <a:p>
            <a:r>
              <a:rPr lang="en-US" sz="2400" dirty="0" smtClean="0">
                <a:solidFill>
                  <a:schemeClr val="bg1"/>
                </a:solidFill>
              </a:rPr>
              <a:t>Connecticut College</a:t>
            </a:r>
            <a:endParaRPr lang="en-US" sz="2400" dirty="0">
              <a:solidFill>
                <a:schemeClr val="bg1"/>
              </a:solidFill>
            </a:endParaRPr>
          </a:p>
        </p:txBody>
      </p:sp>
    </p:spTree>
    <p:extLst>
      <p:ext uri="{BB962C8B-B14F-4D97-AF65-F5344CB8AC3E}">
        <p14:creationId xmlns:p14="http://schemas.microsoft.com/office/powerpoint/2010/main" val="360768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6313" y="1395866"/>
            <a:ext cx="2828925"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248" y="1826305"/>
            <a:ext cx="5614411" cy="294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373432" y="5940182"/>
            <a:ext cx="2193780" cy="461665"/>
          </a:xfrm>
          <a:prstGeom prst="rect">
            <a:avLst/>
          </a:prstGeom>
          <a:noFill/>
        </p:spPr>
        <p:txBody>
          <a:bodyPr wrap="none" rtlCol="0">
            <a:spAutoFit/>
          </a:bodyPr>
          <a:lstStyle/>
          <a:p>
            <a:r>
              <a:rPr lang="en-US" sz="2400" dirty="0" smtClean="0">
                <a:solidFill>
                  <a:schemeClr val="bg1"/>
                </a:solidFill>
              </a:rPr>
              <a:t>Semester at Sea</a:t>
            </a:r>
            <a:endParaRPr lang="en-US" sz="2400" dirty="0">
              <a:solidFill>
                <a:schemeClr val="bg1"/>
              </a:solidFill>
            </a:endParaRPr>
          </a:p>
        </p:txBody>
      </p:sp>
    </p:spTree>
    <p:extLst>
      <p:ext uri="{BB962C8B-B14F-4D97-AF65-F5344CB8AC3E}">
        <p14:creationId xmlns:p14="http://schemas.microsoft.com/office/powerpoint/2010/main" val="25825800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immer_cover_design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784" y="291985"/>
            <a:ext cx="4168472" cy="6336077"/>
          </a:xfrm>
          <a:prstGeom prst="rect">
            <a:avLst/>
          </a:prstGeom>
        </p:spPr>
      </p:pic>
    </p:spTree>
    <p:extLst>
      <p:ext uri="{BB962C8B-B14F-4D97-AF65-F5344CB8AC3E}">
        <p14:creationId xmlns:p14="http://schemas.microsoft.com/office/powerpoint/2010/main" val="2285246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23814</TotalTime>
  <Words>544</Words>
  <Application>Microsoft Macintosh PowerPoint</Application>
  <PresentationFormat>On-screen Show (4:3)</PresentationFormat>
  <Paragraphs>138</Paragraphs>
  <Slides>44</Slides>
  <Notes>21</Notes>
  <HiddenSlides>0</HiddenSlides>
  <MMClips>0</MMClips>
  <ScaleCrop>false</ScaleCrop>
  <HeadingPairs>
    <vt:vector size="8" baseType="variant">
      <vt:variant>
        <vt:lpstr>Theme</vt:lpstr>
      </vt:variant>
      <vt:variant>
        <vt:i4>2</vt:i4>
      </vt:variant>
      <vt:variant>
        <vt:lpstr>Links</vt:lpstr>
      </vt:variant>
      <vt:variant>
        <vt:i4>4</vt:i4>
      </vt:variant>
      <vt:variant>
        <vt:lpstr>Embedded OLE Servers</vt:lpstr>
      </vt:variant>
      <vt:variant>
        <vt:i4>1</vt:i4>
      </vt:variant>
      <vt:variant>
        <vt:lpstr>Slide Titles</vt:lpstr>
      </vt:variant>
      <vt:variant>
        <vt:i4>44</vt:i4>
      </vt:variant>
    </vt:vector>
  </HeadingPairs>
  <TitlesOfParts>
    <vt:vector size="51" baseType="lpstr">
      <vt:lpstr>Office Theme</vt:lpstr>
      <vt:lpstr>1_Office Theme</vt:lpstr>
      <vt:lpstr>\\localhost\Users\mzim\Documents\!OLE_LINK1</vt:lpstr>
      <vt:lpstr>\\localhost\Users\mzim\Documents\!OLE_LINK4</vt:lpstr>
      <vt:lpstr>\\localhost\Users\mzim\Documents\!OLE_LINK1</vt:lpstr>
      <vt:lpstr>\\localhost\Users\mzim\Documents\!OLE_LINK2</vt:lpstr>
      <vt:lpstr>Document</vt:lpstr>
      <vt:lpstr>Illuminating Disease  from  Constipated Worms to Fluorescent Mosquitoes            Marc Zimmer Connecticut College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Connecticut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Illuminating Disease  Marc Zimmer Connecticut College </dc:title>
  <dc:creator>Marc Zimmer</dc:creator>
  <cp:lastModifiedBy>Marc Zimmer</cp:lastModifiedBy>
  <cp:revision>62</cp:revision>
  <dcterms:created xsi:type="dcterms:W3CDTF">2013-01-08T14:41:42Z</dcterms:created>
  <dcterms:modified xsi:type="dcterms:W3CDTF">2014-07-02T19:11:38Z</dcterms:modified>
</cp:coreProperties>
</file>