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mp4" ContentType="video/unknown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17" r:id="rId2"/>
  </p:sldMasterIdLst>
  <p:notesMasterIdLst>
    <p:notesMasterId r:id="rId48"/>
  </p:notesMasterIdLst>
  <p:sldIdLst>
    <p:sldId id="292" r:id="rId3"/>
    <p:sldId id="316" r:id="rId4"/>
    <p:sldId id="304" r:id="rId5"/>
    <p:sldId id="306" r:id="rId6"/>
    <p:sldId id="305" r:id="rId7"/>
    <p:sldId id="263" r:id="rId8"/>
    <p:sldId id="264" r:id="rId9"/>
    <p:sldId id="265" r:id="rId10"/>
    <p:sldId id="285" r:id="rId11"/>
    <p:sldId id="266" r:id="rId12"/>
    <p:sldId id="268" r:id="rId13"/>
    <p:sldId id="269" r:id="rId14"/>
    <p:sldId id="270" r:id="rId15"/>
    <p:sldId id="303" r:id="rId16"/>
    <p:sldId id="307" r:id="rId17"/>
    <p:sldId id="308" r:id="rId18"/>
    <p:sldId id="309" r:id="rId19"/>
    <p:sldId id="310" r:id="rId20"/>
    <p:sldId id="312" r:id="rId21"/>
    <p:sldId id="311" r:id="rId22"/>
    <p:sldId id="314" r:id="rId23"/>
    <p:sldId id="315" r:id="rId24"/>
    <p:sldId id="286" r:id="rId25"/>
    <p:sldId id="259" r:id="rId26"/>
    <p:sldId id="258" r:id="rId27"/>
    <p:sldId id="262" r:id="rId28"/>
    <p:sldId id="282" r:id="rId29"/>
    <p:sldId id="302" r:id="rId30"/>
    <p:sldId id="281" r:id="rId31"/>
    <p:sldId id="257" r:id="rId32"/>
    <p:sldId id="256" r:id="rId33"/>
    <p:sldId id="261" r:id="rId34"/>
    <p:sldId id="313" r:id="rId35"/>
    <p:sldId id="280" r:id="rId36"/>
    <p:sldId id="290" r:id="rId37"/>
    <p:sldId id="291" r:id="rId38"/>
    <p:sldId id="276" r:id="rId39"/>
    <p:sldId id="277" r:id="rId40"/>
    <p:sldId id="278" r:id="rId41"/>
    <p:sldId id="279" r:id="rId42"/>
    <p:sldId id="296" r:id="rId43"/>
    <p:sldId id="297" r:id="rId44"/>
    <p:sldId id="298" r:id="rId45"/>
    <p:sldId id="299" r:id="rId46"/>
    <p:sldId id="300" r:id="rId4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34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21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7674114-97F7-E041-BFEC-AEF093B65F6D}" type="datetime1">
              <a:rPr lang="en-US"/>
              <a:pPr>
                <a:defRPr/>
              </a:pPr>
              <a:t>3/17/14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311E895-7106-0E4E-8D7C-73B265098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684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1A4D7AC-2F4F-4B4D-A9BF-C5E3AB8BD8B6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8AB4383-5ECA-3746-84EB-63D9D36CF28D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409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4F498E-AD97-2340-A3E2-F2E016F524F8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0B8D564-CD76-7C46-8014-C514468FACB0}" type="slidenum">
              <a:rPr lang="en-US" sz="1200"/>
              <a:pPr eaLnBrk="1" hangingPunct="1"/>
              <a:t>34</a:t>
            </a:fld>
            <a:endParaRPr lang="en-US" sz="1200"/>
          </a:p>
        </p:txBody>
      </p:sp>
      <p:sp>
        <p:nvSpPr>
          <p:cNvPr id="624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4FF7DCF-B9A1-7146-B587-F08B101ED3E3}" type="slidenum">
              <a:rPr lang="en-US" sz="1200"/>
              <a:pPr eaLnBrk="1" hangingPunct="1"/>
              <a:t>37</a:t>
            </a:fld>
            <a:endParaRPr lang="en-US" sz="120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4553E8C-04AB-7349-8C57-F7C60F7673F7}" type="slidenum">
              <a:rPr lang="en-US" sz="1200"/>
              <a:pPr eaLnBrk="1" hangingPunct="1"/>
              <a:t>39</a:t>
            </a:fld>
            <a:endParaRPr lang="en-US" sz="120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0D430E7-1E1D-1947-8CC4-4A046D6FA02B}" type="slidenum">
              <a:rPr lang="en-US" sz="1200"/>
              <a:pPr eaLnBrk="1" hangingPunct="1"/>
              <a:t>41</a:t>
            </a:fld>
            <a:endParaRPr lang="en-US" sz="120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BBAA95D-D9A8-A44C-B94A-8B12CB9F2C99}" type="slidenum">
              <a:rPr lang="en-US" sz="1200"/>
              <a:pPr eaLnBrk="1" hangingPunct="1"/>
              <a:t>42</a:t>
            </a:fld>
            <a:endParaRPr lang="en-US" sz="120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A3FC61C-CCB4-A54F-BCB2-9675A5EA971E}" type="slidenum">
              <a:rPr lang="en-US" sz="1200"/>
              <a:pPr eaLnBrk="1" hangingPunct="1"/>
              <a:t>43</a:t>
            </a:fld>
            <a:endParaRPr lang="en-US" sz="1200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7209ABE-F07D-CC44-B029-4F9DA49D8EE1}" type="slidenum">
              <a:rPr lang="en-US" sz="1200"/>
              <a:pPr eaLnBrk="1" hangingPunct="1"/>
              <a:t>45</a:t>
            </a:fld>
            <a:endParaRPr lang="en-US" sz="120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14CD9A-1A90-9944-87AA-937B339FB9C3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7E72D77-C28A-EE4D-9165-069F7D993DEE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245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D50CC05-5E7A-344E-B342-B388A28EE4D1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D91B9BD-AF7E-FC4F-8CB9-7DFB9F9F87DB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6175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0DB138E-83B3-9F4F-9468-D51AB8EFCC2E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7179BF-93E7-5744-AD72-ABE7C93F7833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337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1D52A5A-02D7-BC46-9691-5EA10C0106F6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368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6080A59-EA0B-A643-AAEA-6766F9963265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12C79-9FE0-174B-8062-2713C9B7EE70}" type="datetime1">
              <a:rPr lang="en-US"/>
              <a:pPr>
                <a:defRPr/>
              </a:pPr>
              <a:t>3/17/14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896DC-5A7E-154A-9CF9-A2B5151C1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89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1A656-06B0-F149-ACB9-70ABA12726F2}" type="datetime1">
              <a:rPr lang="en-US"/>
              <a:pPr>
                <a:defRPr/>
              </a:pPr>
              <a:t>3/17/14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0972B-4AC3-704F-BCC8-DAA8CC0A1E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41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AA60D-168B-D24B-8B4D-180D74E78C69}" type="datetime1">
              <a:rPr lang="en-US"/>
              <a:pPr>
                <a:defRPr/>
              </a:pPr>
              <a:t>3/17/14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14DA7-B9CC-C74E-866A-A7563D08E1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7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724F3-05EB-0B48-831A-2343F81456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48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1B16F-23F1-284B-BE27-54BEFADCA14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8073-9352-C149-98BE-9CE8A02370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0280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1B16F-23F1-284B-BE27-54BEFADCA14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8073-9352-C149-98BE-9CE8A02370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2617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1B16F-23F1-284B-BE27-54BEFADCA14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8073-9352-C149-98BE-9CE8A02370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4196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1B16F-23F1-284B-BE27-54BEFADCA14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8073-9352-C149-98BE-9CE8A02370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2697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1B16F-23F1-284B-BE27-54BEFADCA14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8073-9352-C149-98BE-9CE8A02370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7226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1B16F-23F1-284B-BE27-54BEFADCA14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8073-9352-C149-98BE-9CE8A02370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0216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1B16F-23F1-284B-BE27-54BEFADCA14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8073-9352-C149-98BE-9CE8A02370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8637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55604-896F-244D-A98B-3095C5BD9FF1}" type="datetime1">
              <a:rPr lang="en-US"/>
              <a:pPr>
                <a:defRPr/>
              </a:pPr>
              <a:t>3/17/14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5299C-8B63-2241-9658-0A7B05FEA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789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1B16F-23F1-284B-BE27-54BEFADCA14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8073-9352-C149-98BE-9CE8A02370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0118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1B16F-23F1-284B-BE27-54BEFADCA14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8073-9352-C149-98BE-9CE8A02370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68795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1B16F-23F1-284B-BE27-54BEFADCA14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8073-9352-C149-98BE-9CE8A02370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7577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1B16F-23F1-284B-BE27-54BEFADCA14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A8073-9352-C149-98BE-9CE8A02370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1315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5B8A8-5A62-F347-BA47-CCE2E17764ED}" type="datetime1">
              <a:rPr lang="en-US"/>
              <a:pPr>
                <a:defRPr/>
              </a:pPr>
              <a:t>3/17/14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D5309-09FB-3F43-AA6E-776E04F38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19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142B7-EFF7-6D40-A562-633A00CD17D4}" type="datetime1">
              <a:rPr lang="en-US"/>
              <a:pPr>
                <a:defRPr/>
              </a:pPr>
              <a:t>3/17/14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2A692-18DA-7A46-98D6-30A31191F8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81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6BA23-1C33-524C-9A58-1AF81C3F4C6E}" type="datetime1">
              <a:rPr lang="en-US"/>
              <a:pPr>
                <a:defRPr/>
              </a:pPr>
              <a:t>3/17/14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5B5B7-2234-7F4C-AA63-A63E98617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23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A6B81-B7BC-F243-8886-7D55FA26D70C}" type="datetime1">
              <a:rPr lang="en-US"/>
              <a:pPr>
                <a:defRPr/>
              </a:pPr>
              <a:t>3/17/14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A2598-C7AC-484C-A5A0-BAB6A9B0A3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83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E7488-E7CF-A943-A2A6-1DDE419C865A}" type="datetime1">
              <a:rPr lang="en-US"/>
              <a:pPr>
                <a:defRPr/>
              </a:pPr>
              <a:t>3/17/14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6B5A1-0ACC-4F4F-BC04-A9285D87D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53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C2CBD-97E1-E44D-B202-ACA68D2BDE1D}" type="datetime1">
              <a:rPr lang="en-US"/>
              <a:pPr>
                <a:defRPr/>
              </a:pPr>
              <a:t>3/17/14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62346-D68C-F746-94A9-7E5A06BCC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82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C6C5D-EF09-4345-ADC4-F62483B2973A}" type="datetime1">
              <a:rPr lang="en-US"/>
              <a:pPr>
                <a:defRPr/>
              </a:pPr>
              <a:t>3/17/14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84B10-98BB-DC47-8FF6-8DF9862662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58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DBE992FE-808B-3843-AC27-A9ECDAEF026A}" type="datetime1">
              <a:rPr lang="en-US"/>
              <a:pPr>
                <a:defRPr/>
              </a:pPr>
              <a:t>3/17/14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9E444125-F561-8140-ABCD-CF2BB7BA8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3D1B16F-23F1-284B-BE27-54BEFADCA14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7AA8073-9352-C149-98BE-9CE8A02370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6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1" Type="http://schemas.microsoft.com/office/2007/relationships/media" Target="file://localhost/Users/mzim/Downloads/Brainbow%20-%20rotating%20cerebellum.mp4" TargetMode="External"/><Relationship Id="rId2" Type="http://schemas.openxmlformats.org/officeDocument/2006/relationships/video" Target="file://localhost/Users/mzim/Downloads/Brainbow%20-%20rotating%20cerebellum.mp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mzim\Desktop\Talks\!OLE_LINK1" TargetMode="External"/><Relationship Id="rId4" Type="http://schemas.openxmlformats.org/officeDocument/2006/relationships/image" Target="../media/image2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4.png"/><Relationship Id="rId1" Type="http://schemas.microsoft.com/office/2007/relationships/media" Target="file://localhost/Users/mzim/Desktop/Talks/Bridgeport/looger20091109.mov" TargetMode="External"/><Relationship Id="rId2" Type="http://schemas.openxmlformats.org/officeDocument/2006/relationships/video" Target="file://localhost/Users/mzim/Desktop/Talks/Bridgeport/looger20091109.mov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5.png"/><Relationship Id="rId1" Type="http://schemas.microsoft.com/office/2007/relationships/media" Target="file://localhost/videos/electrocardiogramCW.mov" TargetMode="External"/><Relationship Id="rId2" Type="http://schemas.openxmlformats.org/officeDocument/2006/relationships/video" Target="file://localhost/videos/electrocardiogramCW.mov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8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1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2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hyperlink" Target="http://www.conncoll.edu/ccacad/zimmer/GFP-ww/GFP-1.htm" TargetMode="External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urkinje_cell" TargetMode="External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57.png"/><Relationship Id="rId1" Type="http://schemas.microsoft.com/office/2007/relationships/media" Target="\videos\Fluorescing%20mantis%20shrimp%20catching%20%20a%20fish%20%5bwww.keepvid.com%5d.mp4" TargetMode="External"/><Relationship Id="rId2" Type="http://schemas.openxmlformats.org/officeDocument/2006/relationships/video" Target="\videos\Fluorescing%20mantis%20shrimp%20catching%20%20a%20fish%20%5bwww.keepvid.com%5d.mp4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file://localhost/videos/neuGrowth2.mov" TargetMode="External"/><Relationship Id="rId2" Type="http://schemas.openxmlformats.org/officeDocument/2006/relationships/video" Target="file://localhost/videos/neuGrowth2.m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60020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b="1">
                <a:solidFill>
                  <a:schemeClr val="folHlink"/>
                </a:solidFill>
                <a:latin typeface="Calibri" charset="0"/>
                <a:ea typeface="ＭＳ Ｐゴシック" charset="0"/>
                <a:cs typeface="ＭＳ Ｐゴシック" charset="0"/>
              </a:rPr>
              <a:t>Mindreading/</a:t>
            </a:r>
            <a:br>
              <a:rPr lang="en-US" sz="2400" b="1">
                <a:solidFill>
                  <a:schemeClr val="folHlink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400" b="1">
                <a:solidFill>
                  <a:schemeClr val="folHlink"/>
                </a:solidFill>
                <a:latin typeface="Calibri" charset="0"/>
                <a:ea typeface="ＭＳ Ｐゴシック" charset="0"/>
                <a:cs typeface="ＭＳ Ｐゴシック" charset="0"/>
              </a:rPr>
              <a:t>Mindcontrol</a:t>
            </a:r>
            <a:br>
              <a:rPr lang="en-US" sz="2400" b="1">
                <a:solidFill>
                  <a:schemeClr val="folHlink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b="1">
                <a:solidFill>
                  <a:srgbClr val="990000"/>
                </a:solidFill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b="1">
                <a:solidFill>
                  <a:srgbClr val="990000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800" b="1" i="1">
                <a:solidFill>
                  <a:srgbClr val="66FF33"/>
                </a:solidFill>
                <a:latin typeface="Calibri" charset="0"/>
                <a:ea typeface="ＭＳ Ｐゴシック" charset="0"/>
                <a:cs typeface="ＭＳ Ｐゴシック" charset="0"/>
              </a:rPr>
              <a:t>Marc Zimmer</a:t>
            </a:r>
            <a:br>
              <a:rPr lang="en-US" sz="2800" b="1" i="1">
                <a:solidFill>
                  <a:srgbClr val="66FF33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800" b="1" i="1">
                <a:solidFill>
                  <a:srgbClr val="66FF33"/>
                </a:solidFill>
                <a:latin typeface="Calibri" charset="0"/>
                <a:ea typeface="ＭＳ Ｐゴシック" charset="0"/>
                <a:cs typeface="ＭＳ Ｐゴシック" charset="0"/>
              </a:rPr>
              <a:t>Connecticut College</a:t>
            </a:r>
            <a:r>
              <a:rPr lang="en-US" b="1">
                <a:solidFill>
                  <a:srgbClr val="990000"/>
                </a:solidFill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b="1">
                <a:solidFill>
                  <a:srgbClr val="990000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2" name="Picture 3" descr="TRANSG~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3886200"/>
            <a:ext cx="3048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 descr="WPI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tadpo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33400"/>
            <a:ext cx="28194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3854450"/>
            <a:ext cx="292100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153GFP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7561263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sci1004b10_svoboda485x38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200400"/>
            <a:ext cx="4267200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557213"/>
            <a:ext cx="7610475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9163" y="609600"/>
            <a:ext cx="7304087" cy="54864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026" descr="76-3-thu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2171700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474663"/>
            <a:ext cx="6611938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2" descr="IMAGE - PLATE - Bea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3522663"/>
            <a:ext cx="2976563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5"/>
          <p:cNvSpPr txBox="1">
            <a:spLocks noChangeArrowheads="1"/>
          </p:cNvSpPr>
          <p:nvPr/>
        </p:nvSpPr>
        <p:spPr bwMode="auto">
          <a:xfrm>
            <a:off x="6049963" y="3522663"/>
            <a:ext cx="2633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bg1"/>
                </a:solidFill>
                <a:latin typeface="Calibri" charset="0"/>
              </a:rPr>
              <a:t>Davidson </a:t>
            </a:r>
            <a:r>
              <a:rPr lang="en-US" sz="1200" i="1">
                <a:solidFill>
                  <a:schemeClr val="bg1"/>
                </a:solidFill>
                <a:latin typeface="Calibri" charset="0"/>
              </a:rPr>
              <a:t>Chem Soc Rev </a:t>
            </a:r>
            <a:r>
              <a:rPr lang="en-US" sz="1200">
                <a:solidFill>
                  <a:schemeClr val="bg1"/>
                </a:solidFill>
                <a:latin typeface="Calibri" charset="0"/>
              </a:rPr>
              <a:t>2009, </a:t>
            </a:r>
            <a:r>
              <a:rPr lang="en-US" sz="1200" b="1">
                <a:solidFill>
                  <a:schemeClr val="bg1"/>
                </a:solidFill>
                <a:latin typeface="Calibri" charset="0"/>
              </a:rPr>
              <a:t>38</a:t>
            </a:r>
            <a:r>
              <a:rPr lang="en-US" sz="1200">
                <a:solidFill>
                  <a:schemeClr val="bg1"/>
                </a:solidFill>
                <a:latin typeface="Calibri" charset="0"/>
              </a:rPr>
              <a:t>, 2887</a:t>
            </a:r>
          </a:p>
        </p:txBody>
      </p:sp>
      <p:sp>
        <p:nvSpPr>
          <p:cNvPr id="34820" name="TextBox 7"/>
          <p:cNvSpPr txBox="1">
            <a:spLocks noChangeArrowheads="1"/>
          </p:cNvSpPr>
          <p:nvPr/>
        </p:nvSpPr>
        <p:spPr bwMode="auto">
          <a:xfrm>
            <a:off x="5253038" y="6359525"/>
            <a:ext cx="9556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bg1"/>
                </a:solidFill>
                <a:latin typeface="Calibri" charset="0"/>
              </a:rPr>
              <a:t>Credit: Tsien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brainstem_axons_and_synapses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04800"/>
            <a:ext cx="4572000" cy="561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1295400" y="6126163"/>
            <a:ext cx="68786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aseline="30000">
                <a:solidFill>
                  <a:schemeClr val="bg1"/>
                </a:solidFill>
                <a:latin typeface="Times New Roman" charset="0"/>
              </a:rPr>
              <a:t>Confocal microscopy image from the brain stem, tube-like structures are axons of the auditory pathway , </a:t>
            </a:r>
          </a:p>
          <a:p>
            <a:pPr eaLnBrk="1" hangingPunct="1"/>
            <a:r>
              <a:rPr lang="en-US" sz="1800" baseline="30000">
                <a:solidFill>
                  <a:schemeClr val="bg1"/>
                </a:solidFill>
                <a:latin typeface="Times New Roman" charset="0"/>
              </a:rPr>
              <a:t>which are forming hand-shaped synapses on other neurons (here unlabeled).</a:t>
            </a:r>
            <a:r>
              <a:rPr lang="en-US" sz="1800" baseline="30000">
                <a:solidFill>
                  <a:schemeClr val="bg1"/>
                </a:solidFill>
                <a:latin typeface="Helvetica" charset="0"/>
              </a:rPr>
              <a:t> ( </a:t>
            </a:r>
            <a:r>
              <a:rPr lang="en-US" sz="1800" i="1" baseline="30000">
                <a:solidFill>
                  <a:schemeClr val="bg1"/>
                </a:solidFill>
                <a:latin typeface="Times New Roman" charset="0"/>
              </a:rPr>
              <a:t>Confocal image by Jean Livet</a:t>
            </a:r>
            <a:r>
              <a:rPr lang="en-US" sz="1800" baseline="30000">
                <a:solidFill>
                  <a:schemeClr val="bg1"/>
                </a:solidFill>
                <a:latin typeface="Helvetica" charset="0"/>
              </a:rPr>
              <a:t>) </a:t>
            </a:r>
          </a:p>
          <a:p>
            <a:pPr eaLnBrk="1" hangingPunct="1"/>
            <a:endParaRPr lang="en-US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lichtman_cover_no_tex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04800"/>
            <a:ext cx="36576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1219200" y="5486400"/>
            <a:ext cx="6807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aseline="-25000">
                <a:solidFill>
                  <a:schemeClr val="bg1"/>
                </a:solidFill>
                <a:latin typeface="Times New Roman" charset="0"/>
              </a:rPr>
              <a:t>The cerebral cortex, which plays an important role in memory, perceptual awareness, thought and language. </a:t>
            </a:r>
          </a:p>
          <a:p>
            <a:pPr eaLnBrk="1" hangingPunct="1"/>
            <a:r>
              <a:rPr lang="en-US" sz="1800" baseline="-25000">
                <a:solidFill>
                  <a:schemeClr val="bg1"/>
                </a:solidFill>
                <a:latin typeface="Times New Roman" charset="0"/>
              </a:rPr>
              <a:t>(</a:t>
            </a:r>
            <a:r>
              <a:rPr lang="en-US" sz="1800" i="1" baseline="-25000">
                <a:solidFill>
                  <a:schemeClr val="bg1"/>
                </a:solidFill>
                <a:latin typeface="Times New Roman" charset="0"/>
              </a:rPr>
              <a:t>Confocal image by Tamily Weissman.  Mouse by Jean Livet and Ryan Draft.</a:t>
            </a:r>
            <a:r>
              <a:rPr lang="en-US" sz="1800" baseline="-25000">
                <a:solidFill>
                  <a:schemeClr val="bg1"/>
                </a:solidFill>
                <a:latin typeface="Times New Roman" charset="0"/>
              </a:rPr>
              <a:t>)</a:t>
            </a:r>
          </a:p>
          <a:p>
            <a:pPr eaLnBrk="1" hangingPunct="1"/>
            <a:endParaRPr lang="en-US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weissman_cortex_3_fi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1000"/>
            <a:ext cx="3657600" cy="517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2209800" y="5867400"/>
            <a:ext cx="49498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aseline="-25000">
                <a:solidFill>
                  <a:schemeClr val="bg1"/>
                </a:solidFill>
                <a:latin typeface="Times New Roman" charset="0"/>
              </a:rPr>
              <a:t>Cerebral cortex. </a:t>
            </a:r>
          </a:p>
          <a:p>
            <a:pPr algn="ctr" eaLnBrk="1" hangingPunct="1"/>
            <a:r>
              <a:rPr lang="en-US" sz="1800" i="1" baseline="-25000">
                <a:solidFill>
                  <a:schemeClr val="bg1"/>
                </a:solidFill>
                <a:latin typeface="Times New Roman" charset="0"/>
              </a:rPr>
              <a:t>(Confocal image by Tamily Weissman.  Mouse by Jean Livet and Ryan Draft.)</a:t>
            </a:r>
          </a:p>
          <a:p>
            <a:pPr algn="ctr" eaLnBrk="1" hangingPunct="1"/>
            <a:endParaRPr lang="en-US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Brainbow - rotating cerebellum.mp4" descr="/Users/mzim/Downloads/Brainbow - rotating cerebellum.mp4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19050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9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19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8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198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2692400" y="1314450"/>
          <a:ext cx="3759200" cy="422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9" name="Document" r:id="rId3" imgW="15034921" imgH="16914286" progId="Word.Document.12">
                  <p:link updateAutomatic="1"/>
                </p:oleObj>
              </mc:Choice>
              <mc:Fallback>
                <p:oleObj name="Document" r:id="rId3" imgW="15034921" imgH="16914286" progId="Word.Document.12">
                  <p:link updateAutomatic="1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2400" y="1314450"/>
                        <a:ext cx="3759200" cy="422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" descr="axolot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04800"/>
            <a:ext cx="6705600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2" descr="image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276600"/>
            <a:ext cx="7154863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69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13" y="385763"/>
            <a:ext cx="4987925" cy="604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Nernst Equation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1295400"/>
          </a:xfrm>
        </p:spPr>
        <p:txBody>
          <a:bodyPr/>
          <a:lstStyle/>
          <a:p>
            <a:pPr>
              <a:buFontTx/>
              <a:buNone/>
            </a:pPr>
            <a:r>
              <a:rPr lang="en-US">
                <a:latin typeface="Calibri" charset="0"/>
              </a:rPr>
              <a:t>	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215202" y="2378075"/>
            <a:ext cx="5900742" cy="1066800"/>
            <a:chOff x="1898" y="1824"/>
            <a:chExt cx="3717" cy="672"/>
          </a:xfrm>
        </p:grpSpPr>
        <p:sp>
          <p:nvSpPr>
            <p:cNvPr id="22539" name="Rectangle 4"/>
            <p:cNvSpPr>
              <a:spLocks noChangeArrowheads="1"/>
            </p:cNvSpPr>
            <p:nvPr/>
          </p:nvSpPr>
          <p:spPr bwMode="auto">
            <a:xfrm>
              <a:off x="1898" y="1985"/>
              <a:ext cx="10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200" i="1">
                  <a:solidFill>
                    <a:srgbClr val="C82E32"/>
                  </a:solidFill>
                  <a:latin typeface="Calibri" charset="0"/>
                  <a:ea typeface="+mn-ea"/>
                  <a:cs typeface="+mn-cs"/>
                </a:rPr>
                <a:t>E</a:t>
              </a:r>
              <a:r>
                <a:rPr lang="en-US" sz="3200">
                  <a:solidFill>
                    <a:srgbClr val="C82E32"/>
                  </a:solidFill>
                  <a:latin typeface="Calibri" charset="0"/>
                  <a:ea typeface="+mn-ea"/>
                  <a:cs typeface="+mn-cs"/>
                </a:rPr>
                <a:t> = </a:t>
              </a:r>
              <a:r>
                <a:rPr lang="en-US" sz="3200" i="1">
                  <a:solidFill>
                    <a:srgbClr val="C82E32"/>
                  </a:solidFill>
                  <a:latin typeface="Calibri" charset="0"/>
                  <a:ea typeface="+mn-ea"/>
                  <a:cs typeface="+mn-cs"/>
                </a:rPr>
                <a:t>E</a:t>
              </a:r>
              <a:r>
                <a:rPr lang="en-US" sz="3200">
                  <a:solidFill>
                    <a:srgbClr val="C82E32"/>
                  </a:solidFill>
                  <a:latin typeface="Calibri" charset="0"/>
                  <a:ea typeface="+mn-ea"/>
                  <a:cs typeface="+mn-cs"/>
                  <a:sym typeface="Symbol" charset="0"/>
                </a:rPr>
                <a:t> </a:t>
              </a:r>
              <a:r>
                <a:rPr lang="en-US" sz="3200">
                  <a:solidFill>
                    <a:srgbClr val="C82E32"/>
                  </a:solidFill>
                  <a:latin typeface="Calibri" charset="0"/>
                  <a:ea typeface="+mn-ea"/>
                  <a:cs typeface="Arial" charset="0"/>
                  <a:sym typeface="Symbol" charset="0"/>
                </a:rPr>
                <a:t>−</a:t>
              </a:r>
            </a:p>
          </p:txBody>
        </p:sp>
        <p:grpSp>
          <p:nvGrpSpPr>
            <p:cNvPr id="22540" name="Group 7"/>
            <p:cNvGrpSpPr>
              <a:grpSpLocks/>
            </p:cNvGrpSpPr>
            <p:nvPr/>
          </p:nvGrpSpPr>
          <p:grpSpPr bwMode="auto">
            <a:xfrm>
              <a:off x="3024" y="1824"/>
              <a:ext cx="528" cy="672"/>
              <a:chOff x="3696" y="1758"/>
              <a:chExt cx="528" cy="672"/>
            </a:xfrm>
          </p:grpSpPr>
          <p:sp>
            <p:nvSpPr>
              <p:cNvPr id="22542" name="Rectangle 5"/>
              <p:cNvSpPr>
                <a:spLocks noChangeArrowheads="1"/>
              </p:cNvSpPr>
              <p:nvPr/>
            </p:nvSpPr>
            <p:spPr bwMode="auto">
              <a:xfrm>
                <a:off x="3720" y="1758"/>
                <a:ext cx="457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i="1" dirty="0">
                    <a:solidFill>
                      <a:srgbClr val="C82E32"/>
                    </a:solidFill>
                    <a:latin typeface="Calibri" charset="0"/>
                    <a:ea typeface="+mn-ea"/>
                    <a:cs typeface="+mn-cs"/>
                  </a:rPr>
                  <a:t>RT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i="1" dirty="0" err="1">
                    <a:solidFill>
                      <a:srgbClr val="C82E32"/>
                    </a:solidFill>
                    <a:latin typeface="Calibri" charset="0"/>
                    <a:ea typeface="+mn-ea"/>
                    <a:cs typeface="+mn-cs"/>
                  </a:rPr>
                  <a:t>nF</a:t>
                </a:r>
                <a:endParaRPr lang="en-US" sz="3200" i="1" dirty="0">
                  <a:solidFill>
                    <a:srgbClr val="C82E32"/>
                  </a:solidFill>
                  <a:latin typeface="Calibri" charset="0"/>
                  <a:ea typeface="+mn-ea"/>
                  <a:cs typeface="+mn-cs"/>
                </a:endParaRPr>
              </a:p>
            </p:txBody>
          </p:sp>
          <p:sp>
            <p:nvSpPr>
              <p:cNvPr id="22543" name="Line 6"/>
              <p:cNvSpPr>
                <a:spLocks noChangeShapeType="1"/>
              </p:cNvSpPr>
              <p:nvPr/>
            </p:nvSpPr>
            <p:spPr bwMode="auto">
              <a:xfrm>
                <a:off x="3696" y="2104"/>
                <a:ext cx="528" cy="0"/>
              </a:xfrm>
              <a:prstGeom prst="line">
                <a:avLst/>
              </a:prstGeom>
              <a:noFill/>
              <a:ln w="19050">
                <a:solidFill>
                  <a:srgbClr val="C82E3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2541" name="Rectangle 8"/>
            <p:cNvSpPr>
              <a:spLocks noChangeArrowheads="1"/>
            </p:cNvSpPr>
            <p:nvPr/>
          </p:nvSpPr>
          <p:spPr bwMode="auto">
            <a:xfrm>
              <a:off x="3648" y="1977"/>
              <a:ext cx="1967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C82E32"/>
                  </a:solidFill>
                  <a:latin typeface="Calibri" charset="0"/>
                  <a:ea typeface="+mn-ea"/>
                  <a:cs typeface="+mn-cs"/>
                </a:rPr>
                <a:t>l</a:t>
              </a:r>
              <a:r>
                <a:rPr lang="en-US" sz="3200" dirty="0" err="1" smtClean="0">
                  <a:solidFill>
                    <a:srgbClr val="C82E32"/>
                  </a:solidFill>
                  <a:latin typeface="Calibri" charset="0"/>
                  <a:ea typeface="+mn-ea"/>
                  <a:cs typeface="+mn-cs"/>
                </a:rPr>
                <a:t>n</a:t>
              </a:r>
              <a:r>
                <a:rPr lang="en-US" sz="3200" dirty="0" smtClean="0">
                  <a:solidFill>
                    <a:srgbClr val="C82E32"/>
                  </a:solidFill>
                  <a:latin typeface="Calibri" charset="0"/>
                  <a:ea typeface="+mn-ea"/>
                  <a:cs typeface="+mn-cs"/>
                </a:rPr>
                <a:t>[prods]/[reacts]</a:t>
              </a:r>
              <a:endParaRPr lang="en-US" sz="3200" dirty="0">
                <a:solidFill>
                  <a:srgbClr val="C82E32"/>
                </a:solidFill>
                <a:latin typeface="Calibri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1"/>
          <p:cNvGrpSpPr>
            <a:grpSpLocks/>
          </p:cNvGrpSpPr>
          <p:nvPr/>
        </p:nvGrpSpPr>
        <p:grpSpPr bwMode="auto">
          <a:xfrm>
            <a:off x="1330662" y="4568828"/>
            <a:ext cx="6870703" cy="1077913"/>
            <a:chOff x="1898" y="2928"/>
            <a:chExt cx="4328" cy="679"/>
          </a:xfrm>
        </p:grpSpPr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1898" y="3089"/>
              <a:ext cx="821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200" i="1" dirty="0">
                  <a:solidFill>
                    <a:srgbClr val="C82E32"/>
                  </a:solidFill>
                  <a:latin typeface="Calibri" charset="0"/>
                  <a:ea typeface="+mn-ea"/>
                  <a:cs typeface="+mn-cs"/>
                </a:rPr>
                <a:t>E</a:t>
              </a:r>
              <a:r>
                <a:rPr lang="en-US" sz="3200" dirty="0">
                  <a:solidFill>
                    <a:srgbClr val="C82E32"/>
                  </a:solidFill>
                  <a:latin typeface="Calibri" charset="0"/>
                  <a:ea typeface="+mn-ea"/>
                  <a:cs typeface="+mn-cs"/>
                </a:rPr>
                <a:t> = </a:t>
              </a:r>
              <a:r>
                <a:rPr lang="en-US" sz="3200" i="1" dirty="0">
                  <a:solidFill>
                    <a:srgbClr val="C82E32"/>
                  </a:solidFill>
                  <a:latin typeface="Calibri" charset="0"/>
                  <a:ea typeface="+mn-ea"/>
                  <a:cs typeface="+mn-cs"/>
                </a:rPr>
                <a:t>0</a:t>
              </a:r>
              <a:r>
                <a:rPr lang="en-US" sz="3200" dirty="0" smtClean="0">
                  <a:solidFill>
                    <a:srgbClr val="C82E32"/>
                  </a:solidFill>
                  <a:latin typeface="Calibri" charset="0"/>
                  <a:ea typeface="+mn-ea"/>
                  <a:cs typeface="+mn-cs"/>
                  <a:sym typeface="Symbol" charset="0"/>
                </a:rPr>
                <a:t> </a:t>
              </a:r>
              <a:r>
                <a:rPr lang="en-US" sz="3200" dirty="0">
                  <a:solidFill>
                    <a:srgbClr val="C82E32"/>
                  </a:solidFill>
                  <a:latin typeface="Calibri" charset="0"/>
                  <a:ea typeface="+mn-ea"/>
                  <a:cs typeface="Arial" charset="0"/>
                  <a:sym typeface="Symbol" charset="0"/>
                </a:rPr>
                <a:t>−</a:t>
              </a:r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3067" y="2928"/>
              <a:ext cx="885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>
                  <a:solidFill>
                    <a:srgbClr val="C82E32"/>
                  </a:solidFill>
                  <a:latin typeface="Calibri" charset="0"/>
                  <a:ea typeface="+mn-ea"/>
                  <a:cs typeface="+mn-cs"/>
                </a:rPr>
                <a:t>0.0592</a:t>
              </a:r>
              <a:endParaRPr lang="en-US" sz="3200" i="1" dirty="0">
                <a:solidFill>
                  <a:srgbClr val="C82E32"/>
                </a:solidFill>
                <a:latin typeface="Calibri" charset="0"/>
                <a:ea typeface="+mn-ea"/>
                <a:cs typeface="+mn-cs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200" i="1" dirty="0">
                  <a:solidFill>
                    <a:srgbClr val="C82E32"/>
                  </a:solidFill>
                  <a:latin typeface="Calibri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9" name="Line 14"/>
            <p:cNvSpPr>
              <a:spLocks noChangeShapeType="1"/>
            </p:cNvSpPr>
            <p:nvPr/>
          </p:nvSpPr>
          <p:spPr bwMode="auto">
            <a:xfrm>
              <a:off x="2976" y="3274"/>
              <a:ext cx="1056" cy="0"/>
            </a:xfrm>
            <a:prstGeom prst="line">
              <a:avLst/>
            </a:prstGeom>
            <a:noFill/>
            <a:ln w="19050">
              <a:solidFill>
                <a:srgbClr val="C82E3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5"/>
            <p:cNvSpPr>
              <a:spLocks noChangeArrowheads="1"/>
            </p:cNvSpPr>
            <p:nvPr/>
          </p:nvSpPr>
          <p:spPr bwMode="auto">
            <a:xfrm>
              <a:off x="4080" y="3081"/>
              <a:ext cx="214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smtClean="0">
                  <a:solidFill>
                    <a:srgbClr val="C82E32"/>
                  </a:solidFill>
                  <a:latin typeface="Calibri" charset="0"/>
                  <a:ea typeface="+mn-ea"/>
                  <a:cs typeface="+mn-cs"/>
                </a:rPr>
                <a:t>Log </a:t>
              </a:r>
              <a:r>
                <a:rPr lang="en-US" sz="3200" i="1" dirty="0" smtClean="0">
                  <a:solidFill>
                    <a:srgbClr val="C82E32"/>
                  </a:solidFill>
                  <a:latin typeface="Calibri" charset="0"/>
                  <a:ea typeface="+mn-ea"/>
                  <a:cs typeface="+mn-cs"/>
                </a:rPr>
                <a:t>[Ca</a:t>
              </a:r>
              <a:r>
                <a:rPr lang="en-US" sz="3200" i="1" baseline="30000" dirty="0" smtClean="0">
                  <a:solidFill>
                    <a:srgbClr val="C82E32"/>
                  </a:solidFill>
                  <a:latin typeface="Calibri" charset="0"/>
                  <a:ea typeface="+mn-ea"/>
                  <a:cs typeface="+mn-cs"/>
                </a:rPr>
                <a:t>2+</a:t>
              </a:r>
              <a:r>
                <a:rPr lang="en-US" sz="3200" i="1" dirty="0" smtClean="0">
                  <a:solidFill>
                    <a:srgbClr val="C82E32"/>
                  </a:solidFill>
                  <a:latin typeface="Calibri" charset="0"/>
                  <a:ea typeface="+mn-ea"/>
                  <a:cs typeface="+mn-cs"/>
                </a:rPr>
                <a:t>]</a:t>
              </a:r>
              <a:r>
                <a:rPr lang="en-US" sz="3200" i="1" baseline="-25000" dirty="0" smtClean="0">
                  <a:solidFill>
                    <a:srgbClr val="C82E32"/>
                  </a:solidFill>
                  <a:latin typeface="Calibri" charset="0"/>
                  <a:ea typeface="+mn-ea"/>
                  <a:cs typeface="+mn-cs"/>
                </a:rPr>
                <a:t>in</a:t>
              </a:r>
              <a:r>
                <a:rPr lang="en-US" sz="3200" i="1" dirty="0" smtClean="0">
                  <a:solidFill>
                    <a:srgbClr val="C82E32"/>
                  </a:solidFill>
                  <a:latin typeface="Calibri" charset="0"/>
                  <a:ea typeface="+mn-ea"/>
                  <a:cs typeface="+mn-cs"/>
                </a:rPr>
                <a:t>/[Ca</a:t>
              </a:r>
              <a:r>
                <a:rPr lang="en-US" sz="3200" i="1" baseline="30000" dirty="0" smtClean="0">
                  <a:solidFill>
                    <a:srgbClr val="C82E32"/>
                  </a:solidFill>
                  <a:latin typeface="Calibri" charset="0"/>
                  <a:ea typeface="+mn-ea"/>
                  <a:cs typeface="+mn-cs"/>
                </a:rPr>
                <a:t>2+</a:t>
              </a:r>
              <a:r>
                <a:rPr lang="en-US" sz="3200" i="1" dirty="0" smtClean="0">
                  <a:solidFill>
                    <a:srgbClr val="C82E32"/>
                  </a:solidFill>
                  <a:latin typeface="Calibri" charset="0"/>
                  <a:ea typeface="+mn-ea"/>
                  <a:cs typeface="+mn-cs"/>
                </a:rPr>
                <a:t>]</a:t>
              </a:r>
              <a:r>
                <a:rPr lang="en-US" sz="3200" i="1" baseline="-25000" dirty="0" err="1" smtClean="0">
                  <a:solidFill>
                    <a:srgbClr val="C82E32"/>
                  </a:solidFill>
                  <a:latin typeface="Calibri" charset="0"/>
                  <a:ea typeface="+mn-ea"/>
                  <a:cs typeface="+mn-cs"/>
                </a:rPr>
                <a:t>ou</a:t>
              </a:r>
              <a:endParaRPr lang="en-US" sz="3200" dirty="0">
                <a:solidFill>
                  <a:srgbClr val="C82E32"/>
                </a:solidFill>
                <a:latin typeface="Calibri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17384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1122363"/>
            <a:ext cx="4243387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934638"/>
      </p:ext>
    </p:extLst>
  </p:cSld>
  <p:clrMapOvr>
    <a:masterClrMapping/>
  </p:clrMapOvr>
  <p:transition xmlns:p14="http://schemas.microsoft.com/office/powerpoint/2010/main" spd="slow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388938"/>
            <a:ext cx="51435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1263650"/>
            <a:ext cx="8353425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638" y="206375"/>
            <a:ext cx="4943475" cy="634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4"/>
          <p:cNvSpPr txBox="1">
            <a:spLocks noChangeArrowheads="1"/>
          </p:cNvSpPr>
          <p:nvPr/>
        </p:nvSpPr>
        <p:spPr bwMode="auto">
          <a:xfrm>
            <a:off x="971550" y="5934075"/>
            <a:ext cx="78755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  <a:latin typeface="Calibri" charset="0"/>
              </a:rPr>
              <a:t>Neurons in the primary motor cortex that express the new genetically encoded calcium indicator GCaMP3 light up as they fire in sequence as the mouse moves a single whisker.</a:t>
            </a:r>
          </a:p>
        </p:txBody>
      </p:sp>
      <p:pic>
        <p:nvPicPr>
          <p:cNvPr id="52227" name="looger20091109.mov" descr="/Users/mzim/Desktop/Bridgeport/looger20091109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604" y="241300"/>
            <a:ext cx="5692775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2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222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electrocardiogramCW.mov" descr="/videos/electrocardiogramCW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524000"/>
            <a:ext cx="508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3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3250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2"/>
          <p:cNvSpPr txBox="1">
            <a:spLocks noChangeArrowheads="1"/>
          </p:cNvSpPr>
          <p:nvPr/>
        </p:nvSpPr>
        <p:spPr bwMode="auto">
          <a:xfrm>
            <a:off x="2057400" y="3048000"/>
            <a:ext cx="4883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  <a:latin typeface="Times New Roman" charset="0"/>
              </a:rPr>
              <a:t>Deisseroth, </a:t>
            </a:r>
            <a:r>
              <a:rPr lang="en-US" sz="1800" i="1">
                <a:solidFill>
                  <a:schemeClr val="bg1"/>
                </a:solidFill>
                <a:latin typeface="Times New Roman" charset="0"/>
              </a:rPr>
              <a:t>Nature</a:t>
            </a:r>
            <a:r>
              <a:rPr lang="en-US" sz="1800">
                <a:solidFill>
                  <a:schemeClr val="bg1"/>
                </a:solidFill>
                <a:latin typeface="Times New Roman" charset="0"/>
              </a:rPr>
              <a:t>, 5 April 2007, 633 </a:t>
            </a:r>
          </a:p>
        </p:txBody>
      </p:sp>
      <p:pic>
        <p:nvPicPr>
          <p:cNvPr id="5427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811588"/>
            <a:ext cx="335280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4" descr="From Clipboa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isseroth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524000"/>
            <a:ext cx="50800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63" y="325438"/>
            <a:ext cx="4575175" cy="578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293688"/>
            <a:ext cx="3175000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0"/>
            <a:ext cx="3232150" cy="679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50813"/>
            <a:ext cx="9036050" cy="638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l Deisseroth - Thy-1--ChR2-EYFP Mouse [www.keepvid.com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lind Mice No Long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100" y="381000"/>
            <a:ext cx="83058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026" descr="glowingge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33400"/>
            <a:ext cx="271621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Text Box 1027"/>
          <p:cNvSpPr txBox="1">
            <a:spLocks noChangeArrowheads="1"/>
          </p:cNvSpPr>
          <p:nvPr/>
        </p:nvSpPr>
        <p:spPr bwMode="auto">
          <a:xfrm>
            <a:off x="1524000" y="5715000"/>
            <a:ext cx="631983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chemeClr val="bg1"/>
                </a:solidFill>
                <a:hlinkClick r:id="rId4"/>
              </a:rPr>
              <a:t>Green Fluorescent Protein</a:t>
            </a:r>
            <a:endParaRPr lang="en-US" sz="1800">
              <a:solidFill>
                <a:schemeClr val="bg1"/>
              </a:solidFill>
            </a:endParaRPr>
          </a:p>
          <a:p>
            <a:pPr algn="ctr" eaLnBrk="1" hangingPunct="1"/>
            <a:endParaRPr lang="en-US" sz="1800">
              <a:solidFill>
                <a:schemeClr val="bg1"/>
              </a:solidFill>
            </a:endParaRPr>
          </a:p>
          <a:p>
            <a:pPr algn="ctr" eaLnBrk="1" hangingPunct="1"/>
            <a:r>
              <a:rPr lang="en-US" sz="1800">
                <a:solidFill>
                  <a:schemeClr val="bg1"/>
                </a:solidFill>
              </a:rPr>
              <a:t>http://www.conncoll.edu/ccacad/zimmer/GFP-ww/GFP-1.htm</a:t>
            </a:r>
          </a:p>
        </p:txBody>
      </p:sp>
      <p:pic>
        <p:nvPicPr>
          <p:cNvPr id="61443" name="Picture 10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304800"/>
            <a:ext cx="4762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1029"/>
          <p:cNvSpPr>
            <a:spLocks noChangeArrowheads="1"/>
          </p:cNvSpPr>
          <p:nvPr/>
        </p:nvSpPr>
        <p:spPr bwMode="auto">
          <a:xfrm>
            <a:off x="4267200" y="0"/>
            <a:ext cx="1066800" cy="5257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5" name="Rectangle 1030"/>
          <p:cNvSpPr>
            <a:spLocks noChangeArrowheads="1"/>
          </p:cNvSpPr>
          <p:nvPr/>
        </p:nvSpPr>
        <p:spPr bwMode="auto">
          <a:xfrm>
            <a:off x="5029200" y="4724400"/>
            <a:ext cx="4114800" cy="609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6" name="Rectangle 1031"/>
          <p:cNvSpPr>
            <a:spLocks noChangeArrowheads="1"/>
          </p:cNvSpPr>
          <p:nvPr/>
        </p:nvSpPr>
        <p:spPr bwMode="auto">
          <a:xfrm>
            <a:off x="4724400" y="0"/>
            <a:ext cx="4419600" cy="609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7" name="Rectangle 1032"/>
          <p:cNvSpPr>
            <a:spLocks noChangeArrowheads="1"/>
          </p:cNvSpPr>
          <p:nvPr/>
        </p:nvSpPr>
        <p:spPr bwMode="auto">
          <a:xfrm>
            <a:off x="8153400" y="381000"/>
            <a:ext cx="1219200" cy="4724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5" y="838200"/>
            <a:ext cx="6934200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69507" y="6029891"/>
            <a:ext cx="1849585" cy="58477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>
                <a:rot lat="0" lon="0" rev="60000"/>
              </a:lightRig>
            </a:scene3d>
            <a:sp3d extrusionH="57150" contourW="12700" prstMaterial="flat">
              <a:bevelT h="25400" prst="softRound"/>
              <a:bevelB h="25400" prst="softRound"/>
              <a:extrusionClr>
                <a:srgbClr val="FF6600"/>
              </a:extrusionClr>
              <a:contourClr>
                <a:schemeClr val="accent2"/>
              </a:contourClr>
            </a:sp3d>
          </a:bodyPr>
          <a:lstStyle/>
          <a:p>
            <a:pPr>
              <a:defRPr/>
            </a:pPr>
            <a:r>
              <a:rPr lang="en-US" sz="3200" dirty="0" err="1">
                <a:solidFill>
                  <a:srgbClr val="953418"/>
                </a:solidFill>
                <a:ea typeface="ＭＳ Ｐゴシック" charset="-128"/>
                <a:cs typeface="ＭＳ Ｐゴシック" charset="-128"/>
              </a:rPr>
              <a:t>KillerRed</a:t>
            </a:r>
            <a:endParaRPr lang="en-US" sz="3200" dirty="0">
              <a:solidFill>
                <a:srgbClr val="953418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1235075"/>
            <a:ext cx="6618288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676400"/>
            <a:ext cx="8229600" cy="340201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03" name="Rectangle 1027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67587" name="Picture 1028" descr="rup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7543800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Monkey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484188"/>
            <a:ext cx="4525963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476250" y="388938"/>
            <a:ext cx="27892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Drawing of </a:t>
            </a:r>
            <a:r>
              <a:rPr lang="en-US" sz="1800">
                <a:solidFill>
                  <a:schemeClr val="bg1"/>
                </a:solidFill>
                <a:hlinkClick r:id="rId3" tooltip="Purkinje cell"/>
              </a:rPr>
              <a:t>Purkinje cells</a:t>
            </a:r>
            <a:r>
              <a:rPr lang="en-US" sz="1800">
                <a:solidFill>
                  <a:schemeClr val="bg1"/>
                </a:solidFill>
              </a:rPr>
              <a:t> (A) and granule cells (B) from pigeon cerebellum by Santiago Ramón y Cajal, 1899. </a:t>
            </a:r>
          </a:p>
        </p:txBody>
      </p:sp>
      <p:pic>
        <p:nvPicPr>
          <p:cNvPr id="174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2420938"/>
            <a:ext cx="3370263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6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065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1231900"/>
            <a:ext cx="58547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r0043v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2625" y="842963"/>
            <a:ext cx="7777163" cy="5173662"/>
          </a:xfrm>
          <a:noFill/>
        </p:spPr>
      </p:pic>
      <p:pic>
        <p:nvPicPr>
          <p:cNvPr id="109571" name="Picture 3" descr="r0043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811213"/>
            <a:ext cx="7772400" cy="523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 descr="r0093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814388"/>
            <a:ext cx="7847013" cy="523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9" name="Picture 3" descr="r0093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814388"/>
            <a:ext cx="7847013" cy="523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 descr="deep_coral1_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8" y="1298575"/>
            <a:ext cx="6700837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Exploring the Deep</a:t>
            </a:r>
          </a:p>
        </p:txBody>
      </p:sp>
      <p:pic>
        <p:nvPicPr>
          <p:cNvPr id="113668" name="Picture 4" descr="deep_coral1_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788" y="1298575"/>
            <a:ext cx="6700837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Fluorescing mantis shrimp catching  a fish [www.keepvid.com].mp4" descr="/videos/Fluorescing mantis shrimp catching  a fish [www.keepvid.com].mp4">
            <a:hlinkClick r:id="" action="ppaction://media"/>
          </p:cNvPr>
          <p:cNvPicPr>
            <a:picLocks noGrp="1" noChangeAspect="1" noChangeArrowheads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7300" y="1828800"/>
            <a:ext cx="4089400" cy="30480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8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68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80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680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 descr="a_lg_display_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1296988"/>
            <a:ext cx="5203825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Fluorescing Mantis Shrimp</a:t>
            </a:r>
          </a:p>
        </p:txBody>
      </p:sp>
      <p:pic>
        <p:nvPicPr>
          <p:cNvPr id="107524" name="Picture 4" descr="a_lg_display_flu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3" y="1296988"/>
            <a:ext cx="5246687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 Box 5"/>
          <p:cNvSpPr txBox="1">
            <a:spLocks noChangeArrowheads="1"/>
          </p:cNvSpPr>
          <p:nvPr/>
        </p:nvSpPr>
        <p:spPr bwMode="auto">
          <a:xfrm>
            <a:off x="4976813" y="6472238"/>
            <a:ext cx="41322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  <a:latin typeface="Comic Sans MS" charset="0"/>
              </a:rPr>
              <a:t>Photograph courtesy of Roy Caldwell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13" y="385763"/>
            <a:ext cx="4987925" cy="604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aequor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35147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3" descr="aequoreaGF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838200"/>
            <a:ext cx="4572000" cy="49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gfp-aequor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7848600" cy="5886450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Oval 3"/>
          <p:cNvSpPr>
            <a:spLocks noChangeArrowheads="1"/>
          </p:cNvSpPr>
          <p:nvPr/>
        </p:nvSpPr>
        <p:spPr bwMode="auto">
          <a:xfrm>
            <a:off x="2590800" y="2286000"/>
            <a:ext cx="1676400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/>
              <a:t>Aequorin</a:t>
            </a:r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>
            <a:off x="4495800" y="2743200"/>
            <a:ext cx="7620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5486400" y="2438400"/>
            <a:ext cx="685800" cy="11430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66FF33"/>
              </a:solidFill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 flipV="1">
            <a:off x="6019800" y="1600200"/>
            <a:ext cx="457200" cy="685800"/>
          </a:xfrm>
          <a:prstGeom prst="line">
            <a:avLst/>
          </a:prstGeom>
          <a:noFill/>
          <a:ln w="76200">
            <a:solidFill>
              <a:srgbClr val="66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5546725" y="2855913"/>
            <a:ext cx="654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GFP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2727325" y="1560513"/>
            <a:ext cx="736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Ca2+</a:t>
            </a:r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>
            <a:off x="3276600" y="1828800"/>
            <a:ext cx="228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819400"/>
            <a:ext cx="2133600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nimBg="1" autoUpdateAnimBg="0"/>
      <p:bldP spid="12292" grpId="0" animBg="1"/>
      <p:bldP spid="12293" grpId="0" animBg="1" autoUpdateAnimBg="0"/>
      <p:bldP spid="12294" grpId="0" animBg="1"/>
      <p:bldP spid="12295" grpId="0" autoUpdateAnimBg="0"/>
      <p:bldP spid="12296" grpId="0" autoUpdateAnimBg="0"/>
      <p:bldP spid="1229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NAgfp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38200"/>
            <a:ext cx="4191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3" descr="DNAnormalsmall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4191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neuGrowth2.mov" descr="/videos/neuGrowth2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508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6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56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560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1447</TotalTime>
  <Words>245</Words>
  <Application>Microsoft Macintosh PowerPoint</Application>
  <PresentationFormat>On-screen Show (4:3)</PresentationFormat>
  <Paragraphs>50</Paragraphs>
  <Slides>45</Slides>
  <Notes>18</Notes>
  <HiddenSlides>0</HiddenSlides>
  <MMClips>8</MMClips>
  <ScaleCrop>false</ScaleCrop>
  <HeadingPairs>
    <vt:vector size="6" baseType="variant">
      <vt:variant>
        <vt:lpstr>Theme</vt:lpstr>
      </vt:variant>
      <vt:variant>
        <vt:i4>2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Office Theme</vt:lpstr>
      <vt:lpstr>1_Office Theme</vt:lpstr>
      <vt:lpstr>\\localhost\Users\mzim\Desktop\Talks\!OLE_LINK1</vt:lpstr>
      <vt:lpstr>Mindreading/ Mindcontrol  Marc Zimmer Connecticut College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Nernst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Exploring the Deep</vt:lpstr>
      <vt:lpstr>PowerPoint Presentation</vt:lpstr>
      <vt:lpstr>Fluorescing Mantis Shrimp</vt:lpstr>
    </vt:vector>
  </TitlesOfParts>
  <Company>Connecticut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 Zimmer</dc:creator>
  <cp:lastModifiedBy>Marc Zimmer</cp:lastModifiedBy>
  <cp:revision>30</cp:revision>
  <dcterms:created xsi:type="dcterms:W3CDTF">2010-11-06T13:15:52Z</dcterms:created>
  <dcterms:modified xsi:type="dcterms:W3CDTF">2014-03-18T00:18:00Z</dcterms:modified>
</cp:coreProperties>
</file>